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7"/>
  </p:sldMasterIdLst>
  <p:notesMasterIdLst>
    <p:notesMasterId r:id="rId41"/>
  </p:notesMasterIdLst>
  <p:sldIdLst>
    <p:sldId id="256" r:id="rId8"/>
    <p:sldId id="342" r:id="rId9"/>
    <p:sldId id="275" r:id="rId10"/>
    <p:sldId id="337" r:id="rId11"/>
    <p:sldId id="317" r:id="rId12"/>
    <p:sldId id="320" r:id="rId13"/>
    <p:sldId id="3428" r:id="rId14"/>
    <p:sldId id="343" r:id="rId15"/>
    <p:sldId id="3430" r:id="rId16"/>
    <p:sldId id="3425" r:id="rId17"/>
    <p:sldId id="3417" r:id="rId18"/>
    <p:sldId id="267" r:id="rId19"/>
    <p:sldId id="333" r:id="rId20"/>
    <p:sldId id="334" r:id="rId21"/>
    <p:sldId id="331" r:id="rId22"/>
    <p:sldId id="257" r:id="rId23"/>
    <p:sldId id="336" r:id="rId24"/>
    <p:sldId id="3427" r:id="rId25"/>
    <p:sldId id="318" r:id="rId26"/>
    <p:sldId id="266" r:id="rId27"/>
    <p:sldId id="259" r:id="rId28"/>
    <p:sldId id="269" r:id="rId29"/>
    <p:sldId id="261" r:id="rId30"/>
    <p:sldId id="3416" r:id="rId31"/>
    <p:sldId id="3415" r:id="rId32"/>
    <p:sldId id="3414" r:id="rId33"/>
    <p:sldId id="3426" r:id="rId34"/>
    <p:sldId id="3422" r:id="rId35"/>
    <p:sldId id="3423" r:id="rId36"/>
    <p:sldId id="293" r:id="rId37"/>
    <p:sldId id="3424" r:id="rId38"/>
    <p:sldId id="3411" r:id="rId39"/>
    <p:sldId id="274" r:id="rId40"/>
  </p:sldIdLst>
  <p:sldSz cx="12436475" cy="6994525"/>
  <p:notesSz cx="6858000" cy="9144000"/>
  <p:defaultTextStyle>
    <a:defPPr>
      <a:defRPr lang="en-US"/>
    </a:defPPr>
    <a:lvl1pPr marL="0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1pPr>
    <a:lvl2pPr marL="532181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2pPr>
    <a:lvl3pPr marL="1064362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3pPr>
    <a:lvl4pPr marL="1596542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4pPr>
    <a:lvl5pPr marL="2128723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5pPr>
    <a:lvl6pPr marL="2660904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6pPr>
    <a:lvl7pPr marL="3193085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7pPr>
    <a:lvl8pPr marL="3725266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8pPr>
    <a:lvl9pPr marL="4257446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ACD8F66-CBC2-4294-9653-B709A3AFCA8D}">
          <p14:sldIdLst>
            <p14:sldId id="256"/>
            <p14:sldId id="342"/>
            <p14:sldId id="275"/>
            <p14:sldId id="337"/>
            <p14:sldId id="317"/>
            <p14:sldId id="320"/>
            <p14:sldId id="3428"/>
            <p14:sldId id="343"/>
            <p14:sldId id="3430"/>
            <p14:sldId id="3425"/>
            <p14:sldId id="3417"/>
            <p14:sldId id="267"/>
            <p14:sldId id="333"/>
            <p14:sldId id="334"/>
          </p14:sldIdLst>
        </p14:section>
        <p14:section name="Core Platform" id="{DF9765C5-119D-47E7-A814-143C741F713D}">
          <p14:sldIdLst>
            <p14:sldId id="331"/>
            <p14:sldId id="257"/>
            <p14:sldId id="336"/>
            <p14:sldId id="3427"/>
            <p14:sldId id="318"/>
            <p14:sldId id="266"/>
            <p14:sldId id="259"/>
            <p14:sldId id="269"/>
            <p14:sldId id="261"/>
            <p14:sldId id="3416"/>
            <p14:sldId id="3415"/>
            <p14:sldId id="3414"/>
            <p14:sldId id="3426"/>
            <p14:sldId id="3422"/>
            <p14:sldId id="3423"/>
            <p14:sldId id="293"/>
            <p14:sldId id="3424"/>
            <p14:sldId id="3411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Mullins" initials="CM" lastIdx="1" clrIdx="0">
    <p:extLst/>
  </p:cmAuthor>
  <p:cmAuthor id="2" name="Kaylee McAvoy" initials="KM" lastIdx="1" clrIdx="1">
    <p:extLst>
      <p:ext uri="{19B8F6BF-5375-455C-9EA6-DF929625EA0E}">
        <p15:presenceInfo xmlns:p15="http://schemas.microsoft.com/office/powerpoint/2012/main" userId="S-1-5-21-383413107-1061881802-891584314-46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A96DD"/>
    <a:srgbClr val="FFFFFF"/>
    <a:srgbClr val="FFB900"/>
    <a:srgbClr val="5C2D91"/>
    <a:srgbClr val="5C005C"/>
    <a:srgbClr val="FFF100"/>
    <a:srgbClr val="FF8C00"/>
    <a:srgbClr val="D83B01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3"/>
    <p:restoredTop sz="62772" autoAdjust="0"/>
  </p:normalViewPr>
  <p:slideViewPr>
    <p:cSldViewPr snapToGrid="0">
      <p:cViewPr varScale="1">
        <p:scale>
          <a:sx n="61" d="100"/>
          <a:sy n="61" d="100"/>
        </p:scale>
        <p:origin x="19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commentAuthors" Target="commentAuthors.xml"/><Relationship Id="rId7" Type="http://schemas.openxmlformats.org/officeDocument/2006/relationships/slideMaster" Target="slideMasters/slide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5023-261E-4FB1-AE09-C32D488AB91C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57724-74D0-4AAB-8366-EF91C6CD0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1pPr>
    <a:lvl2pPr marL="532181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2pPr>
    <a:lvl3pPr marL="1064362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3pPr>
    <a:lvl4pPr marL="1596542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4pPr>
    <a:lvl5pPr marL="2128723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5pPr>
    <a:lvl6pPr marL="2660904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6pPr>
    <a:lvl7pPr marL="3193085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7pPr>
    <a:lvl8pPr marL="3725266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8pPr>
    <a:lvl9pPr marL="4257446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search?q=da9c224c-5e2a-4d10-8ea1-a78c8394d403contosocafebuildbot1+bot&amp;setflight=chtbotan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bot-service/bot-builder-concept-middleware?view=azure-bot-service-4.0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1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5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0A388-5CB4-42F2-85B9-1AE1F63398F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2/4/2019 6:11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850100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04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https://review.docs.microsoft.com/en-us/Bot-Framework/bot-service-concept-intelligence?branch=master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04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https://review.docs.microsoft.com/en-us/Bot-Framework/index#pivot=main&amp;panel=overview</a:t>
            </a:r>
          </a:p>
          <a:p>
            <a:endParaRPr lang="en-US" dirty="0"/>
          </a:p>
          <a:p>
            <a:r>
              <a:rPr lang="en-US" dirty="0"/>
              <a:t>Show the C#/Node dropdown on:</a:t>
            </a:r>
          </a:p>
          <a:p>
            <a:r>
              <a:rPr lang="en-US" dirty="0"/>
              <a:t>https://review.docs.microsoft.com/en-us/bot-framework/nodejs/bot-builder-nodejs-dialog-manage-conversation</a:t>
            </a:r>
          </a:p>
          <a:p>
            <a:endParaRPr lang="en-US" dirty="0"/>
          </a:p>
          <a:p>
            <a:r>
              <a:rPr lang="en-US" dirty="0"/>
              <a:t>Show filtering. For example, “Dialog”. </a:t>
            </a:r>
          </a:p>
          <a:p>
            <a:r>
              <a:rPr lang="en-US" dirty="0"/>
              <a:t>Show the dark theme. </a:t>
            </a:r>
          </a:p>
          <a:p>
            <a:r>
              <a:rPr lang="en-US" dirty="0"/>
              <a:t>Show the site is responsive.</a:t>
            </a:r>
          </a:p>
          <a:p>
            <a:endParaRPr lang="en-US" dirty="0"/>
          </a:p>
          <a:p>
            <a:r>
              <a:rPr lang="en-US" dirty="0"/>
              <a:t>Show the Adaptive Card help: </a:t>
            </a:r>
          </a:p>
          <a:p>
            <a:r>
              <a:rPr lang="en-US" dirty="0"/>
              <a:t>https://review.docs.microsoft.com/en-us/bot-framework/dotnet/bot-builder-dotnet-add-rich-card-attachments#a-idadaptive-carda-add-an-adaptive-card-to-a-message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FAA446-E61B-4D43-A3B1-7749AA6DC131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2/4/2019 6:11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3617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96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29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44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Moksha Bellevue Link:</a:t>
            </a:r>
          </a:p>
          <a:p>
            <a:r>
              <a:rPr lang="en-US" dirty="0"/>
              <a:t>https://www.bing.com/search?q=moksha%20Bellevue </a:t>
            </a:r>
          </a:p>
          <a:p>
            <a:endParaRPr lang="en-US" dirty="0"/>
          </a:p>
          <a:p>
            <a:r>
              <a:rPr lang="en-US" dirty="0"/>
              <a:t>Contoso Cafe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https://www.bing.com/search?q=da9c224c-5e2a-4d10-8ea1-a78c8394d403contosocafebuildbot1+bot&amp;setflight=chtbotans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café locations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say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café locations near me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can I get coffee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café locations in &lt;city&gt;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say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for 2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for 2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for 2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next Thursday 3 PM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any turn of the conversation, you should be able to provide additional information or correct a previously provided value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User: Book a table for 2 at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next Thursday 3 PM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Bot: Ok, so I've got a table for 2 at Redmond, WA for 18 May at 3 PM. Is that right?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User: no make 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seattle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for 4 guests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Bot: You bet, so I've got a table for 4 at Seattle, WA for 18 May at 04 AM. Should I go ahead?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help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try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can you do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can I say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QnA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try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@help who is your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@help what are your locations?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@help do you have any openings?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try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my favorite store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prefer to get text messages over phone calls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25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38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4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38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https://blog.botframework.com/2017/06/26/Speech-To-Text/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95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07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8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3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58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095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643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97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https://docs.microsoft.com/en-us/azure/bot-service/bot-builder-concept-middleware?view=azure-bot-service-4.0</a:t>
            </a:r>
            <a:r>
              <a:rPr lang="en-US" sz="1397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16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Why?</a:t>
            </a:r>
          </a:p>
          <a:p>
            <a:r>
              <a:rPr lang="en-US" sz="882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There are two main reasons:</a:t>
            </a:r>
          </a:p>
          <a:p>
            <a:pPr rtl="0" fontAlgn="ctr"/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C#/Node.js SDKs in v3 are vastly different. There are different names for the same concepts, different concepts, different architectures, no common extensibility points, and complex dependency trees.</a:t>
            </a:r>
          </a:p>
          <a:p>
            <a:pPr rtl="0" fontAlgn="ctr"/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Both SDKs are too opinionated, regarding conversation management and state management.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0A388-5CB4-42F2-85B9-1AE1F63398F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2/4/2019 6:11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797794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So, as you might've guessed, the Bot Framework v4 SDK had four related goals:</a:t>
            </a:r>
          </a:p>
          <a:p>
            <a:pPr rtl="0" fontAlgn="ctr"/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Simplify</a:t>
            </a:r>
          </a:p>
          <a:p>
            <a:pPr rtl="0" fontAlgn="ctr"/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Unify programming models across languages</a:t>
            </a:r>
          </a:p>
          <a:p>
            <a:pPr rtl="0" fontAlgn="ctr"/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Allow developers to pick components and services</a:t>
            </a:r>
          </a:p>
          <a:p>
            <a:pPr rtl="0" fontAlgn="ctr"/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Break monolithic stack into a la carte libraries to enable more innovation</a:t>
            </a:r>
          </a:p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0A388-5CB4-42F2-85B9-1AE1F63398F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2/4/2019 6:11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898760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/>
              <a:t>More natural human / computer interaction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/>
              <a:t>Appealing. Efficient. Easy. Natural.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/>
              <a:t>Adapts to the user depending on circumstance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200"/>
          </a:p>
          <a:p>
            <a:pPr marL="287338" marR="0" lvl="0" indent="-28733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/>
              <a:t>Available where you are (Web, Mobile, Car, Desktop, …)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20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45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0A388-5CB4-42F2-85B9-1AE1F63398FA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2/4/2019 6:11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1020133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2/4/2019 6:11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034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2/4/2019 6:11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5798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2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C601B9-5273-467A-8E48-EC9939578C8F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2/4/2019 6:11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920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75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70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06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1E034-5232-41F8-B991-F18E5FA0EB1B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932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</p:spTree>
    <p:extLst>
      <p:ext uri="{BB962C8B-B14F-4D97-AF65-F5344CB8AC3E}">
        <p14:creationId xmlns:p14="http://schemas.microsoft.com/office/powerpoint/2010/main" val="1455413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0493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400604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6570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93757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110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4324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352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27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32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E07B27-19D1-41FD-BF41-5579CB8B9B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448745" cy="69953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C7C67A-316A-427C-BD03-542B061C5424}"/>
              </a:ext>
            </a:extLst>
          </p:cNvPr>
          <p:cNvSpPr/>
          <p:nvPr userDrawn="1"/>
        </p:nvSpPr>
        <p:spPr bwMode="auto">
          <a:xfrm>
            <a:off x="-12270" y="-1"/>
            <a:ext cx="12448745" cy="699452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50540"/>
            <a:ext cx="6402388" cy="89284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8718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3951527"/>
            <a:ext cx="4572000" cy="171042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gradFill>
                  <a:gsLst>
                    <a:gs pos="8718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9B839B-0D8F-4B30-9D4A-12040ABAD2C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0539061" y="6266728"/>
            <a:ext cx="1435608" cy="308208"/>
            <a:chOff x="457200" y="1643393"/>
            <a:chExt cx="4492753" cy="96454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A1E7BA-99BA-42D8-AE6C-C756732C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2874FF4-C370-448A-B977-C29F5FF556C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9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365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8970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928878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906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8569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9901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17938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0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900" r:id="rId13"/>
    <p:sldLayoutId id="2147483901" r:id="rId14"/>
    <p:sldLayoutId id="2147483902" r:id="rId15"/>
    <p:sldLayoutId id="2147483903" r:id="rId16"/>
    <p:sldLayoutId id="2147483904" r:id="rId17"/>
    <p:sldLayoutId id="2147483905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blog.botframework.com/2017/06/26/Speech-To-Text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bot-service/bot-service-scenario-overview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zure.microsoft.com/en-us/solutions/architecture/?product=bot-servic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view.docs.microsoft.com/en-us/Bot-Framework/index#pivot=main&amp;panel=overview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review.docs.microsoft.com/en-us/Bot-Framework/bot-service-concept-intelligence?branch=master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search?q=moksha%20Bellevu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bing.com/search?q=top+bots&amp;go=Search&amp;qs=ds&amp;form=QBR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hyperlink" Target="http://dev.botframework.com/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seller.microsoft-int.com/en-us/seller" TargetMode="External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otframework.com/2017/06/26/Speech-To-Tex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aka.ms/LearnAI-Ethic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botemulator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cs.microsoft.com/en-us/azure/bot-service/bot-builder-concept-middleware?view=azure-bot-service-4.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6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botframework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microsoftvirtualacademy.com/" TargetMode="External"/><Relationship Id="rId5" Type="http://schemas.openxmlformats.org/officeDocument/2006/relationships/hyperlink" Target="https://github.com/Microsoft/BotBuilder" TargetMode="External"/><Relationship Id="rId4" Type="http://schemas.openxmlformats.org/officeDocument/2006/relationships/hyperlink" Target="https://docs.microsoft.com/en-us/bot-framework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LearnAI-daaia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LearnAI-Airlif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rosouz@microsoft.com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docs.botframework.com/en-us/restapi/directline3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docs.botframework.com/en-us/restapi/directline3/swagger.js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aka.ms/LearnAI-daaia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50B8762-CF36-4632-9693-EF76E621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50540"/>
            <a:ext cx="5624236" cy="892840"/>
          </a:xfrm>
        </p:spPr>
        <p:txBody>
          <a:bodyPr/>
          <a:lstStyle/>
          <a:p>
            <a:pPr lvl="0"/>
            <a:r>
              <a:rPr lang="en-US" dirty="0"/>
              <a:t>Bots Overview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E7EE1-E2A4-4B05-9996-6C08B77104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Rodrigo Souza</a:t>
            </a:r>
          </a:p>
          <a:p>
            <a:r>
              <a:rPr lang="en-US" dirty="0"/>
              <a:t>Senior Data Scientist</a:t>
            </a:r>
          </a:p>
          <a:p>
            <a:r>
              <a:rPr lang="en-US" dirty="0"/>
              <a:t>LearnAI Team</a:t>
            </a:r>
          </a:p>
          <a:p>
            <a:r>
              <a:rPr lang="en-US" dirty="0"/>
              <a:t>Microsoft Cloud &amp; AI</a:t>
            </a:r>
          </a:p>
        </p:txBody>
      </p:sp>
    </p:spTree>
    <p:extLst>
      <p:ext uri="{BB962C8B-B14F-4D97-AF65-F5344CB8AC3E}">
        <p14:creationId xmlns:p14="http://schemas.microsoft.com/office/powerpoint/2010/main" val="333166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948DF6-2029-4215-85CA-43E9EC636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28" y="182421"/>
            <a:ext cx="11069415" cy="62116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4C62A5-DEF1-4C94-ADB3-A1EA91C5C5D3}"/>
              </a:ext>
            </a:extLst>
          </p:cNvPr>
          <p:cNvSpPr/>
          <p:nvPr/>
        </p:nvSpPr>
        <p:spPr>
          <a:xfrm>
            <a:off x="2034244" y="6394035"/>
            <a:ext cx="8367985" cy="414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https://blog.botframework.com/2017/06/26/Speech-To-Text/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4D4AB-AD37-4CBC-852D-E4CEB3C83A2C}"/>
              </a:ext>
            </a:extLst>
          </p:cNvPr>
          <p:cNvSpPr txBox="1"/>
          <p:nvPr/>
        </p:nvSpPr>
        <p:spPr>
          <a:xfrm>
            <a:off x="4435366" y="3121572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61357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Key Links for Bots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50863" y="1211263"/>
            <a:ext cx="11885612" cy="3662541"/>
          </a:xfrm>
        </p:spPr>
        <p:txBody>
          <a:bodyPr/>
          <a:lstStyle/>
          <a:p>
            <a:pPr marL="0" indent="0" fontAlgn="ctr">
              <a:buNone/>
            </a:pPr>
            <a:r>
              <a:rPr lang="en-US" sz="3600" dirty="0"/>
              <a:t>Scenarios</a:t>
            </a:r>
          </a:p>
          <a:p>
            <a:pPr marL="0" indent="0" fontAlgn="ctr">
              <a:buNone/>
            </a:pPr>
            <a:r>
              <a:rPr lang="x-none" sz="2400" dirty="0">
                <a:hlinkClick r:id="rId3"/>
              </a:rPr>
              <a:t>https://docs.microsoft.com/en-us/azure/bot-service/bot-service-scenario-overview</a:t>
            </a:r>
            <a:endParaRPr lang="en-US" sz="2400" dirty="0"/>
          </a:p>
          <a:p>
            <a:pPr marL="0" indent="0" fontAlgn="ctr">
              <a:buNone/>
            </a:pPr>
            <a:endParaRPr lang="x-none" sz="2400" dirty="0"/>
          </a:p>
          <a:p>
            <a:pPr marL="0" indent="0" fontAlgn="ctr">
              <a:buNone/>
            </a:pPr>
            <a:r>
              <a:rPr lang="en-US" sz="3200" dirty="0"/>
              <a:t>Reference Architectures</a:t>
            </a:r>
          </a:p>
          <a:p>
            <a:pPr marL="0" indent="0" fontAlgn="ctr">
              <a:buNone/>
            </a:pPr>
            <a:r>
              <a:rPr lang="en-US" sz="2400" dirty="0">
                <a:hlinkClick r:id="rId4"/>
              </a:rPr>
              <a:t>https://azure.microsoft.com/en-us/solutions/architecture/?product=bot-service</a:t>
            </a:r>
            <a:r>
              <a:rPr lang="en-US" sz="2400" dirty="0"/>
              <a:t> </a:t>
            </a:r>
          </a:p>
          <a:p>
            <a:pPr marL="0" indent="0" fontAlgn="ctr">
              <a:buNone/>
            </a:pPr>
            <a:endParaRPr lang="en-US" sz="2400" dirty="0"/>
          </a:p>
          <a:p>
            <a:pPr marL="0" indent="0" fontAlgn="ctr">
              <a:buNone/>
            </a:pPr>
            <a:endParaRPr lang="en-US" sz="2400" dirty="0"/>
          </a:p>
          <a:p>
            <a:pPr lvl="4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248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3">
            <a:extLst>
              <a:ext uri="{FF2B5EF4-FFF2-40B4-BE49-F238E27FC236}">
                <a16:creationId xmlns:a16="http://schemas.microsoft.com/office/drawing/2014/main" id="{30616A30-86E7-4311-B624-427E263E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pPr algn="ctr"/>
            <a:r>
              <a:rPr lang="en-US" dirty="0"/>
              <a:t>Highlights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3025B7-545B-4BAA-A438-E86E76DFD2AF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76166" y="2633224"/>
            <a:ext cx="3724493" cy="3212268"/>
            <a:chOff x="375920" y="3034983"/>
            <a:chExt cx="3725245" cy="32129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5043EF2-E003-44E1-BF66-B529BA96D5A9}"/>
                </a:ext>
              </a:extLst>
            </p:cNvPr>
            <p:cNvGrpSpPr/>
            <p:nvPr/>
          </p:nvGrpSpPr>
          <p:grpSpPr>
            <a:xfrm>
              <a:off x="375920" y="3559387"/>
              <a:ext cx="3725245" cy="2688514"/>
              <a:chOff x="8038430" y="1722967"/>
              <a:chExt cx="3725245" cy="268851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7B3A169-EAC7-45A9-9FF9-725E9FB1E958}"/>
                  </a:ext>
                </a:extLst>
              </p:cNvPr>
              <p:cNvSpPr/>
              <p:nvPr/>
            </p:nvSpPr>
            <p:spPr bwMode="auto">
              <a:xfrm>
                <a:off x="8105896" y="1802477"/>
                <a:ext cx="3657779" cy="2609004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SDK updates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Speech support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Improved dialog tools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Debugging improvements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Channel inspector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Improved tooling</a:t>
                </a: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6E4BF96-893C-42F2-8748-C966A456EE51}"/>
                  </a:ext>
                </a:extLst>
              </p:cNvPr>
              <p:cNvSpPr/>
              <p:nvPr/>
            </p:nvSpPr>
            <p:spPr bwMode="auto">
              <a:xfrm>
                <a:off x="8105895" y="1722967"/>
                <a:ext cx="3628725" cy="1838713"/>
              </a:xfrm>
              <a:custGeom>
                <a:avLst/>
                <a:gdLst>
                  <a:gd name="connsiteX0" fmla="*/ 3628724 w 3628724"/>
                  <a:gd name="connsiteY0" fmla="*/ 0 h 5111015"/>
                  <a:gd name="connsiteX1" fmla="*/ 0 w 3628724"/>
                  <a:gd name="connsiteY1" fmla="*/ 0 h 5111015"/>
                  <a:gd name="connsiteX2" fmla="*/ 0 w 3628724"/>
                  <a:gd name="connsiteY2" fmla="*/ 5111015 h 5111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28724" h="5111015">
                    <a:moveTo>
                      <a:pt x="3628724" y="0"/>
                    </a:moveTo>
                    <a:lnTo>
                      <a:pt x="0" y="0"/>
                    </a:lnTo>
                    <a:lnTo>
                      <a:pt x="0" y="5111015"/>
                    </a:lnTo>
                  </a:path>
                </a:pathLst>
              </a:custGeom>
              <a:noFill/>
              <a:ln w="3175">
                <a:solidFill>
                  <a:schemeClr val="accent5"/>
                </a:solidFill>
                <a:headEnd type="oval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16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2A347C5-62BC-4778-8E00-8DA25DC8ADDE}"/>
                  </a:ext>
                </a:extLst>
              </p:cNvPr>
              <p:cNvSpPr/>
              <p:nvPr/>
            </p:nvSpPr>
            <p:spPr bwMode="auto">
              <a:xfrm>
                <a:off x="8038430" y="1917706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3B11DB4-7AC4-49F5-918E-C1E8E52D8B1B}"/>
                  </a:ext>
                </a:extLst>
              </p:cNvPr>
              <p:cNvSpPr/>
              <p:nvPr/>
            </p:nvSpPr>
            <p:spPr bwMode="auto">
              <a:xfrm>
                <a:off x="8038430" y="3482892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4D6F71-4ECF-470A-833F-D7E2FC6E74E8}"/>
                </a:ext>
              </a:extLst>
            </p:cNvPr>
            <p:cNvSpPr/>
            <p:nvPr/>
          </p:nvSpPr>
          <p:spPr bwMode="auto">
            <a:xfrm>
              <a:off x="443386" y="3034983"/>
              <a:ext cx="3657779" cy="524404"/>
            </a:xfrm>
            <a:prstGeom prst="rect">
              <a:avLst/>
            </a:prstGeom>
            <a:noFill/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6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rPr>
                <a:t>Bot builder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372069" y="2633225"/>
            <a:ext cx="3724493" cy="3889981"/>
            <a:chOff x="4272609" y="3034983"/>
            <a:chExt cx="3725245" cy="389076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7483CD1-A688-426A-8256-17524AB520C1}"/>
                </a:ext>
              </a:extLst>
            </p:cNvPr>
            <p:cNvGrpSpPr/>
            <p:nvPr/>
          </p:nvGrpSpPr>
          <p:grpSpPr>
            <a:xfrm>
              <a:off x="4272609" y="3559389"/>
              <a:ext cx="3725245" cy="3366359"/>
              <a:chOff x="389735" y="1722969"/>
              <a:chExt cx="3725245" cy="3366359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249794D-4492-47CD-A10D-FA5E3A977C6E}"/>
                  </a:ext>
                </a:extLst>
              </p:cNvPr>
              <p:cNvSpPr/>
              <p:nvPr/>
            </p:nvSpPr>
            <p:spPr bwMode="auto">
              <a:xfrm>
                <a:off x="456472" y="1722969"/>
                <a:ext cx="3629453" cy="2438904"/>
              </a:xfrm>
              <a:custGeom>
                <a:avLst/>
                <a:gdLst>
                  <a:gd name="connsiteX0" fmla="*/ 3628724 w 3628724"/>
                  <a:gd name="connsiteY0" fmla="*/ 0 h 5111015"/>
                  <a:gd name="connsiteX1" fmla="*/ 0 w 3628724"/>
                  <a:gd name="connsiteY1" fmla="*/ 0 h 5111015"/>
                  <a:gd name="connsiteX2" fmla="*/ 0 w 3628724"/>
                  <a:gd name="connsiteY2" fmla="*/ 5111015 h 5111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28724" h="5111015">
                    <a:moveTo>
                      <a:pt x="3628724" y="0"/>
                    </a:moveTo>
                    <a:lnTo>
                      <a:pt x="0" y="0"/>
                    </a:lnTo>
                    <a:lnTo>
                      <a:pt x="0" y="5111015"/>
                    </a:lnTo>
                  </a:path>
                </a:pathLst>
              </a:custGeom>
              <a:noFill/>
              <a:ln w="3175">
                <a:solidFill>
                  <a:schemeClr val="accent5"/>
                </a:solidFill>
                <a:headEnd type="oval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16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3877ACF-B80E-47A4-B689-FC59459B4943}"/>
                  </a:ext>
                </a:extLst>
              </p:cNvPr>
              <p:cNvSpPr/>
              <p:nvPr/>
            </p:nvSpPr>
            <p:spPr bwMode="auto">
              <a:xfrm>
                <a:off x="456473" y="1790715"/>
                <a:ext cx="3658507" cy="3298613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New channels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Cortana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Bing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Skype for Business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Adaptive cards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Speech support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Payments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5E11C22-FED9-45FE-BA1D-F2B722D5F6DE}"/>
                  </a:ext>
                </a:extLst>
              </p:cNvPr>
              <p:cNvSpPr/>
              <p:nvPr/>
            </p:nvSpPr>
            <p:spPr bwMode="auto">
              <a:xfrm>
                <a:off x="389735" y="1917706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A0FC5EF-522F-4A33-B57D-888021D0D666}"/>
                  </a:ext>
                </a:extLst>
              </p:cNvPr>
              <p:cNvSpPr/>
              <p:nvPr/>
            </p:nvSpPr>
            <p:spPr bwMode="auto">
              <a:xfrm>
                <a:off x="389735" y="3197250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70677A2-2FDB-4E52-82B7-5C5EF607C0E4}"/>
                  </a:ext>
                </a:extLst>
              </p:cNvPr>
              <p:cNvSpPr/>
              <p:nvPr/>
            </p:nvSpPr>
            <p:spPr bwMode="auto">
              <a:xfrm>
                <a:off x="389735" y="3632114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E3BBA66-2985-4751-ACD1-C241CC3733F9}"/>
                  </a:ext>
                </a:extLst>
              </p:cNvPr>
              <p:cNvSpPr/>
              <p:nvPr/>
            </p:nvSpPr>
            <p:spPr bwMode="auto">
              <a:xfrm>
                <a:off x="389735" y="4066978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C24C3F9-0778-451C-8304-08380C5EC666}"/>
                </a:ext>
              </a:extLst>
            </p:cNvPr>
            <p:cNvSpPr/>
            <p:nvPr/>
          </p:nvSpPr>
          <p:spPr bwMode="auto">
            <a:xfrm>
              <a:off x="4323993" y="3034983"/>
              <a:ext cx="3657779" cy="524404"/>
            </a:xfrm>
            <a:prstGeom prst="rect">
              <a:avLst/>
            </a:prstGeom>
            <a:noFill/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6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" pitchFamily="34" charset="0"/>
                </a:rPr>
                <a:t>Platform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239824" y="2633224"/>
            <a:ext cx="3720485" cy="2750108"/>
            <a:chOff x="8141143" y="3034983"/>
            <a:chExt cx="3721236" cy="2750660"/>
          </a:xfrm>
        </p:grpSpPr>
        <p:grpSp>
          <p:nvGrpSpPr>
            <p:cNvPr id="4" name="Group 3"/>
            <p:cNvGrpSpPr/>
            <p:nvPr/>
          </p:nvGrpSpPr>
          <p:grpSpPr>
            <a:xfrm>
              <a:off x="8141143" y="3034983"/>
              <a:ext cx="3721236" cy="2750660"/>
              <a:chOff x="8141143" y="3034983"/>
              <a:chExt cx="3721236" cy="275066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D1F995A-4854-4542-830C-23A3FF0CBC58}"/>
                  </a:ext>
                </a:extLst>
              </p:cNvPr>
              <p:cNvGrpSpPr/>
              <p:nvPr/>
            </p:nvGrpSpPr>
            <p:grpSpPr>
              <a:xfrm>
                <a:off x="8141143" y="3559387"/>
                <a:ext cx="3721236" cy="2226256"/>
                <a:chOff x="4218091" y="1722967"/>
                <a:chExt cx="3721236" cy="2226256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431B169-ADE8-4409-A2AA-EBC53D049AF8}"/>
                    </a:ext>
                  </a:extLst>
                </p:cNvPr>
                <p:cNvSpPr/>
                <p:nvPr/>
              </p:nvSpPr>
              <p:spPr bwMode="auto">
                <a:xfrm>
                  <a:off x="4281548" y="1797419"/>
                  <a:ext cx="3657779" cy="2151804"/>
                </a:xfrm>
                <a:prstGeom prst="rect">
                  <a:avLst/>
                </a:prstGeom>
                <a:noFill/>
                <a:ln w="3175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Analytics</a:t>
                  </a:r>
                </a:p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Bot controls</a:t>
                  </a:r>
                </a:p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Speech support</a:t>
                  </a:r>
                </a:p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Cognitive services</a:t>
                  </a: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F7429545-CB81-49B0-A3CC-CF36608EE7D5}"/>
                    </a:ext>
                  </a:extLst>
                </p:cNvPr>
                <p:cNvSpPr/>
                <p:nvPr/>
              </p:nvSpPr>
              <p:spPr bwMode="auto">
                <a:xfrm>
                  <a:off x="4281548" y="1722967"/>
                  <a:ext cx="3628724" cy="1676681"/>
                </a:xfrm>
                <a:custGeom>
                  <a:avLst/>
                  <a:gdLst>
                    <a:gd name="connsiteX0" fmla="*/ 3628724 w 3628724"/>
                    <a:gd name="connsiteY0" fmla="*/ 0 h 5111015"/>
                    <a:gd name="connsiteX1" fmla="*/ 0 w 3628724"/>
                    <a:gd name="connsiteY1" fmla="*/ 0 h 5111015"/>
                    <a:gd name="connsiteX2" fmla="*/ 0 w 3628724"/>
                    <a:gd name="connsiteY2" fmla="*/ 5111015 h 5111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28724" h="5111015">
                      <a:moveTo>
                        <a:pt x="3628724" y="0"/>
                      </a:moveTo>
                      <a:lnTo>
                        <a:pt x="0" y="0"/>
                      </a:lnTo>
                      <a:lnTo>
                        <a:pt x="0" y="5111015"/>
                      </a:lnTo>
                    </a:path>
                  </a:pathLst>
                </a:custGeom>
                <a:noFill/>
                <a:ln w="3175">
                  <a:solidFill>
                    <a:schemeClr val="accent5"/>
                  </a:solidFill>
                  <a:headEnd type="oval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16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3D4F014-B50B-4D41-B034-004145925EC4}"/>
                    </a:ext>
                  </a:extLst>
                </p:cNvPr>
                <p:cNvSpPr/>
                <p:nvPr/>
              </p:nvSpPr>
              <p:spPr bwMode="auto">
                <a:xfrm>
                  <a:off x="4218091" y="1917706"/>
                  <a:ext cx="134932" cy="1349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5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6397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6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822BFB9-C933-4A4A-B08D-B484A58458E7}"/>
                    </a:ext>
                  </a:extLst>
                </p:cNvPr>
                <p:cNvSpPr/>
                <p:nvPr/>
              </p:nvSpPr>
              <p:spPr bwMode="auto">
                <a:xfrm>
                  <a:off x="4218091" y="2366709"/>
                  <a:ext cx="134932" cy="1349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5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6397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6">
                    <a:solidFill>
                      <a:schemeClr val="tx1"/>
                    </a:solidFill>
                    <a:cs typeface="Segoe UI" pitchFamily="34" charset="0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7C982AB-7018-470B-BACA-6EB8661B4FEC}"/>
                    </a:ext>
                  </a:extLst>
                </p:cNvPr>
                <p:cNvSpPr/>
                <p:nvPr/>
              </p:nvSpPr>
              <p:spPr bwMode="auto">
                <a:xfrm>
                  <a:off x="4218091" y="2815712"/>
                  <a:ext cx="134932" cy="1349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5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6397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6">
                    <a:solidFill>
                      <a:schemeClr val="tx1"/>
                    </a:solidFill>
                    <a:cs typeface="Segoe UI" pitchFamily="34" charset="0"/>
                  </a:endParaRPr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C0AB331-7768-42E4-9624-CA64EADAEC45}"/>
                  </a:ext>
                </a:extLst>
              </p:cNvPr>
              <p:cNvSpPr/>
              <p:nvPr/>
            </p:nvSpPr>
            <p:spPr bwMode="auto">
              <a:xfrm>
                <a:off x="8204600" y="3034983"/>
                <a:ext cx="3657779" cy="524404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66" dirty="0">
                    <a:gradFill>
                      <a:gsLst>
                        <a:gs pos="125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" pitchFamily="34" charset="0"/>
                  </a:rPr>
                  <a:t>Intelligence</a:t>
                </a: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AD33EDF-77E4-4AF0-A671-3187A8D5DD07}"/>
                </a:ext>
              </a:extLst>
            </p:cNvPr>
            <p:cNvSpPr/>
            <p:nvPr/>
          </p:nvSpPr>
          <p:spPr bwMode="auto">
            <a:xfrm>
              <a:off x="8141143" y="5101136"/>
              <a:ext cx="134932" cy="13493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  <p:sp>
        <p:nvSpPr>
          <p:cNvPr id="56" name="Title 7">
            <a:extLst>
              <a:ext uri="{FF2B5EF4-FFF2-40B4-BE49-F238E27FC236}">
                <a16:creationId xmlns:a16="http://schemas.microsoft.com/office/drawing/2014/main" id="{EA64ED9A-C5AA-49D3-B6D9-5A78885C0E13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Improvements Everywhere!</a:t>
            </a:r>
          </a:p>
        </p:txBody>
      </p:sp>
    </p:spTree>
    <p:extLst>
      <p:ext uri="{BB962C8B-B14F-4D97-AF65-F5344CB8AC3E}">
        <p14:creationId xmlns:p14="http://schemas.microsoft.com/office/powerpoint/2010/main" val="35246001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805E-6 1.35724E-6 L -2.91805E-6 -0.0519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docs!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B233ED-BD02-4CEE-A96E-F5939597B77D}"/>
              </a:ext>
            </a:extLst>
          </p:cNvPr>
          <p:cNvSpPr/>
          <p:nvPr/>
        </p:nvSpPr>
        <p:spPr bwMode="auto">
          <a:xfrm>
            <a:off x="8454384" y="2882346"/>
            <a:ext cx="3006658" cy="3209804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A542D3-EE29-4FAF-9D27-9AAE3F681336}"/>
              </a:ext>
            </a:extLst>
          </p:cNvPr>
          <p:cNvSpPr/>
          <p:nvPr/>
        </p:nvSpPr>
        <p:spPr bwMode="auto">
          <a:xfrm>
            <a:off x="4816114" y="2882345"/>
            <a:ext cx="2943636" cy="3209803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061683-2C7C-46E3-9C0B-1A87A7DC2F33}"/>
              </a:ext>
            </a:extLst>
          </p:cNvPr>
          <p:cNvSpPr/>
          <p:nvPr/>
        </p:nvSpPr>
        <p:spPr bwMode="auto">
          <a:xfrm>
            <a:off x="980679" y="2882345"/>
            <a:ext cx="3077361" cy="3209803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424364-6015-4A9E-A3D8-CDA406F0FA30}"/>
              </a:ext>
            </a:extLst>
          </p:cNvPr>
          <p:cNvSpPr/>
          <p:nvPr/>
        </p:nvSpPr>
        <p:spPr bwMode="auto">
          <a:xfrm>
            <a:off x="877977" y="2804422"/>
            <a:ext cx="3275083" cy="3364862"/>
          </a:xfrm>
          <a:prstGeom prst="rect">
            <a:avLst/>
          </a:prstGeom>
          <a:noFill/>
          <a:ln w="952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B0CED0-DDED-4B3E-A583-16EC83812FB1}"/>
              </a:ext>
            </a:extLst>
          </p:cNvPr>
          <p:cNvSpPr/>
          <p:nvPr/>
        </p:nvSpPr>
        <p:spPr bwMode="auto">
          <a:xfrm>
            <a:off x="4725215" y="2804422"/>
            <a:ext cx="3125827" cy="3364862"/>
          </a:xfrm>
          <a:prstGeom prst="rect">
            <a:avLst/>
          </a:prstGeom>
          <a:noFill/>
          <a:ln w="952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71C73-79AA-4414-A37F-38C439CC3743}"/>
              </a:ext>
            </a:extLst>
          </p:cNvPr>
          <p:cNvSpPr/>
          <p:nvPr/>
        </p:nvSpPr>
        <p:spPr bwMode="auto">
          <a:xfrm>
            <a:off x="8356232" y="2804422"/>
            <a:ext cx="3202265" cy="3364862"/>
          </a:xfrm>
          <a:prstGeom prst="rect">
            <a:avLst/>
          </a:prstGeom>
          <a:noFill/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4987D0-A452-4854-BAC7-82AFE470C1EB}"/>
              </a:ext>
            </a:extLst>
          </p:cNvPr>
          <p:cNvSpPr/>
          <p:nvPr/>
        </p:nvSpPr>
        <p:spPr>
          <a:xfrm>
            <a:off x="995716" y="4098050"/>
            <a:ext cx="3052342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Comprehensive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EA85BB-1E17-4C1A-B5CF-4C7178B7C537}"/>
              </a:ext>
            </a:extLst>
          </p:cNvPr>
          <p:cNvSpPr/>
          <p:nvPr/>
        </p:nvSpPr>
        <p:spPr>
          <a:xfrm>
            <a:off x="980681" y="4727552"/>
            <a:ext cx="3052342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Scenario-based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519677-0AC8-4C85-9312-DE6C43123027}"/>
              </a:ext>
            </a:extLst>
          </p:cNvPr>
          <p:cNvSpPr/>
          <p:nvPr/>
        </p:nvSpPr>
        <p:spPr>
          <a:xfrm>
            <a:off x="980679" y="5384728"/>
            <a:ext cx="3077361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Well organized </a:t>
            </a:r>
            <a:b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and discoverable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7B27-C0C5-462E-8BF1-D9117A3A2FA0}"/>
              </a:ext>
            </a:extLst>
          </p:cNvPr>
          <p:cNvCxnSpPr>
            <a:cxnSpLocks/>
          </p:cNvCxnSpPr>
          <p:nvPr/>
        </p:nvCxnSpPr>
        <p:spPr>
          <a:xfrm>
            <a:off x="1259195" y="4668019"/>
            <a:ext cx="2563878" cy="0"/>
          </a:xfrm>
          <a:prstGeom prst="line">
            <a:avLst/>
          </a:prstGeom>
          <a:noFill/>
          <a:ln w="317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7BF601-456C-4E02-8EB3-C29F3DCBE6BE}"/>
              </a:ext>
            </a:extLst>
          </p:cNvPr>
          <p:cNvCxnSpPr>
            <a:cxnSpLocks/>
          </p:cNvCxnSpPr>
          <p:nvPr/>
        </p:nvCxnSpPr>
        <p:spPr>
          <a:xfrm>
            <a:off x="1259195" y="5343828"/>
            <a:ext cx="2563878" cy="0"/>
          </a:xfrm>
          <a:prstGeom prst="line">
            <a:avLst/>
          </a:prstGeom>
          <a:noFill/>
          <a:ln w="317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9D2F595-D709-4887-930F-DE1DC61D112B}"/>
              </a:ext>
            </a:extLst>
          </p:cNvPr>
          <p:cNvSpPr/>
          <p:nvPr/>
        </p:nvSpPr>
        <p:spPr>
          <a:xfrm>
            <a:off x="4836131" y="4098050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Bot design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0C606E-282C-4393-A6C4-FF593DB3ADB7}"/>
              </a:ext>
            </a:extLst>
          </p:cNvPr>
          <p:cNvSpPr/>
          <p:nvPr/>
        </p:nvSpPr>
        <p:spPr>
          <a:xfrm>
            <a:off x="4797201" y="4727552"/>
            <a:ext cx="2943635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Patterns and practices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CE23DB-5822-48EB-BC96-18424835139B}"/>
              </a:ext>
            </a:extLst>
          </p:cNvPr>
          <p:cNvSpPr/>
          <p:nvPr/>
        </p:nvSpPr>
        <p:spPr>
          <a:xfrm>
            <a:off x="4827524" y="5384728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Samples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EC0EA03-5E7D-4A5A-9522-4183A3E821F3}"/>
              </a:ext>
            </a:extLst>
          </p:cNvPr>
          <p:cNvCxnSpPr>
            <a:cxnSpLocks/>
          </p:cNvCxnSpPr>
          <p:nvPr/>
        </p:nvCxnSpPr>
        <p:spPr>
          <a:xfrm>
            <a:off x="4956619" y="4668019"/>
            <a:ext cx="2563878" cy="0"/>
          </a:xfrm>
          <a:prstGeom prst="line">
            <a:avLst/>
          </a:prstGeom>
          <a:noFill/>
          <a:ln w="317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69DDF9-57A5-4B42-8563-D08FE7060644}"/>
              </a:ext>
            </a:extLst>
          </p:cNvPr>
          <p:cNvCxnSpPr>
            <a:cxnSpLocks/>
          </p:cNvCxnSpPr>
          <p:nvPr/>
        </p:nvCxnSpPr>
        <p:spPr>
          <a:xfrm>
            <a:off x="5010976" y="5345150"/>
            <a:ext cx="2563878" cy="0"/>
          </a:xfrm>
          <a:prstGeom prst="line">
            <a:avLst/>
          </a:prstGeom>
          <a:noFill/>
          <a:ln w="317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2249BF2-3F10-4154-BB39-379963A6EB3F}"/>
              </a:ext>
            </a:extLst>
          </p:cNvPr>
          <p:cNvSpPr/>
          <p:nvPr/>
        </p:nvSpPr>
        <p:spPr>
          <a:xfrm>
            <a:off x="8451491" y="4098050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Searchable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D7588F-36D6-4DBE-A628-7E56AA4E82AD}"/>
              </a:ext>
            </a:extLst>
          </p:cNvPr>
          <p:cNvSpPr/>
          <p:nvPr/>
        </p:nvSpPr>
        <p:spPr>
          <a:xfrm>
            <a:off x="8427597" y="4727552"/>
            <a:ext cx="2943635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Integrated with APIs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1B5465-E2DA-4E3C-A70D-BED1E35E2CC1}"/>
              </a:ext>
            </a:extLst>
          </p:cNvPr>
          <p:cNvSpPr/>
          <p:nvPr/>
        </p:nvSpPr>
        <p:spPr>
          <a:xfrm>
            <a:off x="8457921" y="5384728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Easy to read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83ED7B-B180-413F-8F7B-CFC351CC07F4}"/>
              </a:ext>
            </a:extLst>
          </p:cNvPr>
          <p:cNvCxnSpPr>
            <a:cxnSpLocks/>
          </p:cNvCxnSpPr>
          <p:nvPr/>
        </p:nvCxnSpPr>
        <p:spPr>
          <a:xfrm>
            <a:off x="8724093" y="5385621"/>
            <a:ext cx="2563878" cy="0"/>
          </a:xfrm>
          <a:prstGeom prst="line">
            <a:avLst/>
          </a:prstGeom>
          <a:noFill/>
          <a:ln w="31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51CC39-04EC-4916-A2C4-92766CA28966}"/>
              </a:ext>
            </a:extLst>
          </p:cNvPr>
          <p:cNvCxnSpPr>
            <a:cxnSpLocks/>
          </p:cNvCxnSpPr>
          <p:nvPr/>
        </p:nvCxnSpPr>
        <p:spPr>
          <a:xfrm>
            <a:off x="8724093" y="4662077"/>
            <a:ext cx="2563878" cy="0"/>
          </a:xfrm>
          <a:prstGeom prst="line">
            <a:avLst/>
          </a:prstGeom>
          <a:noFill/>
          <a:ln w="31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E3A45F88-09B6-4BA6-B644-CC6AD4EE169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771" y="3120494"/>
            <a:ext cx="2561482" cy="89651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EE91B75-9519-4C38-8785-62DD6A0BBFB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3345" y="3079077"/>
            <a:ext cx="2798150" cy="97935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16DF2D7-CBC1-4BFB-BB33-3A5AC85949A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1826" y="3073553"/>
            <a:ext cx="2829730" cy="99040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1A7244-3FFC-4289-B747-21D6AD46859B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7">
            <a:extLst>
              <a:ext uri="{FF2B5EF4-FFF2-40B4-BE49-F238E27FC236}">
                <a16:creationId xmlns:a16="http://schemas.microsoft.com/office/drawing/2014/main" id="{8ED178B4-DFA0-471C-AE6B-ECC3A06BFA26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#1 Requested Feature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A82A2-3A92-427D-91BE-DA776DE164BA}"/>
              </a:ext>
            </a:extLst>
          </p:cNvPr>
          <p:cNvSpPr txBox="1"/>
          <p:nvPr/>
        </p:nvSpPr>
        <p:spPr>
          <a:xfrm>
            <a:off x="1206771" y="6367142"/>
            <a:ext cx="9690858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https://review.docs.microsoft.com/en-us/Bot-Framework/bot-service-concept-intelligence?branch=master</a:t>
            </a:r>
          </a:p>
        </p:txBody>
      </p:sp>
    </p:spTree>
    <p:extLst>
      <p:ext uri="{BB962C8B-B14F-4D97-AF65-F5344CB8AC3E}">
        <p14:creationId xmlns:p14="http://schemas.microsoft.com/office/powerpoint/2010/main" val="1308769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1625060"/>
          </a:xfrm>
        </p:spPr>
        <p:txBody>
          <a:bodyPr/>
          <a:lstStyle/>
          <a:p>
            <a:r>
              <a:rPr lang="en-US" dirty="0">
                <a:hlinkClick r:id="rId3"/>
              </a:rPr>
              <a:t>New documentation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Intelligent 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33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channels</a:t>
            </a:r>
          </a:p>
        </p:txBody>
      </p:sp>
      <p:sp>
        <p:nvSpPr>
          <p:cNvPr id="66" name="Title 7">
            <a:extLst/>
          </p:cNvPr>
          <p:cNvSpPr txBox="1">
            <a:spLocks/>
          </p:cNvSpPr>
          <p:nvPr/>
        </p:nvSpPr>
        <p:spPr>
          <a:xfrm>
            <a:off x="3797715" y="2207689"/>
            <a:ext cx="4841045" cy="967918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445807">
              <a:defRPr/>
            </a:pPr>
            <a:r>
              <a:rPr lang="en-US" sz="1475">
                <a:solidFill>
                  <a:prstClr val="white"/>
                </a:solidFill>
              </a:rPr>
              <a:t>One Bot</a:t>
            </a:r>
          </a:p>
          <a:p>
            <a:pPr defTabSz="445807">
              <a:defRPr/>
            </a:pPr>
            <a:r>
              <a:rPr lang="en-US" sz="1475">
                <a:solidFill>
                  <a:prstClr val="white"/>
                </a:solidFill>
              </a:rPr>
              <a:t>Multiple canvases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366264" y="3032695"/>
            <a:ext cx="962609" cy="965381"/>
            <a:chOff x="1519739" y="1631236"/>
            <a:chExt cx="1093284" cy="1096432"/>
          </a:xfrm>
        </p:grpSpPr>
        <p:sp>
          <p:nvSpPr>
            <p:cNvPr id="37" name="Rectangle 36"/>
            <p:cNvSpPr/>
            <p:nvPr/>
          </p:nvSpPr>
          <p:spPr bwMode="auto">
            <a:xfrm>
              <a:off x="1519739" y="1631236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051" y="1660867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/>
        </p:nvGrpSpPr>
        <p:grpSpPr>
          <a:xfrm>
            <a:off x="4641142" y="3032694"/>
            <a:ext cx="962609" cy="962609"/>
            <a:chOff x="5296366" y="3497919"/>
            <a:chExt cx="1093284" cy="1093284"/>
          </a:xfrm>
        </p:grpSpPr>
        <p:sp>
          <p:nvSpPr>
            <p:cNvPr id="40" name="Rectangle 39"/>
            <p:cNvSpPr/>
            <p:nvPr/>
          </p:nvSpPr>
          <p:spPr bwMode="auto">
            <a:xfrm>
              <a:off x="5296366" y="3497919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807" y="3517292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/>
        </p:nvGrpSpPr>
        <p:grpSpPr>
          <a:xfrm>
            <a:off x="5732769" y="3032694"/>
            <a:ext cx="966575" cy="962609"/>
            <a:chOff x="3552110" y="3267062"/>
            <a:chExt cx="1097788" cy="1093284"/>
          </a:xfrm>
        </p:grpSpPr>
        <p:sp>
          <p:nvSpPr>
            <p:cNvPr id="52" name="Rectangle 51"/>
            <p:cNvSpPr/>
            <p:nvPr/>
          </p:nvSpPr>
          <p:spPr bwMode="auto">
            <a:xfrm>
              <a:off x="3552110" y="3267062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097" y="3267105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64" name="Group 63"/>
          <p:cNvGrpSpPr/>
          <p:nvPr/>
        </p:nvGrpSpPr>
        <p:grpSpPr>
          <a:xfrm>
            <a:off x="274638" y="3032693"/>
            <a:ext cx="966020" cy="972442"/>
            <a:chOff x="2000386" y="3269183"/>
            <a:chExt cx="1097158" cy="1104452"/>
          </a:xfrm>
        </p:grpSpPr>
        <p:sp>
          <p:nvSpPr>
            <p:cNvPr id="65" name="Rectangle 64"/>
            <p:cNvSpPr/>
            <p:nvPr/>
          </p:nvSpPr>
          <p:spPr bwMode="auto">
            <a:xfrm>
              <a:off x="2000386" y="3269183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743" y="3306834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68" name="Group 67"/>
          <p:cNvGrpSpPr/>
          <p:nvPr/>
        </p:nvGrpSpPr>
        <p:grpSpPr>
          <a:xfrm>
            <a:off x="3549516" y="3032693"/>
            <a:ext cx="962609" cy="965237"/>
            <a:chOff x="4892563" y="4830523"/>
            <a:chExt cx="1093284" cy="1096269"/>
          </a:xfrm>
        </p:grpSpPr>
        <p:sp>
          <p:nvSpPr>
            <p:cNvPr id="69" name="Rectangle 68"/>
            <p:cNvSpPr/>
            <p:nvPr/>
          </p:nvSpPr>
          <p:spPr bwMode="auto">
            <a:xfrm>
              <a:off x="4892563" y="4830523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823" y="4859991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71" name="Group 70"/>
          <p:cNvGrpSpPr/>
          <p:nvPr/>
        </p:nvGrpSpPr>
        <p:grpSpPr>
          <a:xfrm>
            <a:off x="7927678" y="2999220"/>
            <a:ext cx="970940" cy="996084"/>
            <a:chOff x="7358880" y="2942553"/>
            <a:chExt cx="1102746" cy="1131303"/>
          </a:xfrm>
        </p:grpSpPr>
        <p:sp>
          <p:nvSpPr>
            <p:cNvPr id="72" name="Rectangle 71"/>
            <p:cNvSpPr/>
            <p:nvPr/>
          </p:nvSpPr>
          <p:spPr bwMode="auto">
            <a:xfrm>
              <a:off x="7358880" y="2980572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826" y="2942553"/>
              <a:ext cx="1066800" cy="1066800"/>
            </a:xfrm>
            <a:prstGeom prst="rect">
              <a:avLst/>
            </a:prstGeom>
          </p:spPr>
        </p:pic>
      </p:grpSp>
      <p:grpSp>
        <p:nvGrpSpPr>
          <p:cNvPr id="74" name="Group 73"/>
          <p:cNvGrpSpPr/>
          <p:nvPr/>
        </p:nvGrpSpPr>
        <p:grpSpPr>
          <a:xfrm>
            <a:off x="6824393" y="3032697"/>
            <a:ext cx="962609" cy="971682"/>
            <a:chOff x="7571136" y="5006322"/>
            <a:chExt cx="1093284" cy="1103588"/>
          </a:xfrm>
        </p:grpSpPr>
        <p:sp>
          <p:nvSpPr>
            <p:cNvPr id="75" name="Rectangle 74"/>
            <p:cNvSpPr/>
            <p:nvPr/>
          </p:nvSpPr>
          <p:spPr bwMode="auto">
            <a:xfrm>
              <a:off x="7571136" y="5006322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541" y="5043109"/>
              <a:ext cx="1066801" cy="1066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" name="Group 76"/>
          <p:cNvGrpSpPr/>
          <p:nvPr/>
        </p:nvGrpSpPr>
        <p:grpSpPr>
          <a:xfrm>
            <a:off x="9015977" y="3032694"/>
            <a:ext cx="962609" cy="962609"/>
            <a:chOff x="9493697" y="3737238"/>
            <a:chExt cx="1093284" cy="1093284"/>
          </a:xfrm>
        </p:grpSpPr>
        <p:sp>
          <p:nvSpPr>
            <p:cNvPr id="78" name="Rectangle 77"/>
            <p:cNvSpPr/>
            <p:nvPr/>
          </p:nvSpPr>
          <p:spPr bwMode="auto">
            <a:xfrm>
              <a:off x="9493697" y="3737238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802" y="3751243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80" name="Group 79"/>
          <p:cNvGrpSpPr/>
          <p:nvPr/>
        </p:nvGrpSpPr>
        <p:grpSpPr>
          <a:xfrm>
            <a:off x="2457889" y="3032694"/>
            <a:ext cx="962609" cy="962609"/>
            <a:chOff x="8798198" y="1992185"/>
            <a:chExt cx="1093284" cy="1093284"/>
          </a:xfrm>
        </p:grpSpPr>
        <p:sp>
          <p:nvSpPr>
            <p:cNvPr id="81" name="Rectangle 80"/>
            <p:cNvSpPr/>
            <p:nvPr/>
          </p:nvSpPr>
          <p:spPr bwMode="auto">
            <a:xfrm>
              <a:off x="8798198" y="1992185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5458" y="2018080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83" name="Group 82"/>
          <p:cNvGrpSpPr/>
          <p:nvPr/>
        </p:nvGrpSpPr>
        <p:grpSpPr>
          <a:xfrm>
            <a:off x="10107603" y="3032694"/>
            <a:ext cx="962609" cy="962609"/>
            <a:chOff x="10549426" y="834773"/>
            <a:chExt cx="1093284" cy="1093284"/>
          </a:xfrm>
        </p:grpSpPr>
        <p:sp>
          <p:nvSpPr>
            <p:cNvPr id="84" name="Rectangle 83"/>
            <p:cNvSpPr/>
            <p:nvPr/>
          </p:nvSpPr>
          <p:spPr bwMode="auto">
            <a:xfrm>
              <a:off x="10549426" y="834773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2667" y="851043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1199232" y="3032694"/>
            <a:ext cx="974151" cy="962609"/>
            <a:chOff x="9463235" y="5005143"/>
            <a:chExt cx="1086684" cy="1073809"/>
          </a:xfrm>
        </p:grpSpPr>
        <p:sp>
          <p:nvSpPr>
            <p:cNvPr id="87" name="Rectangle 86"/>
            <p:cNvSpPr/>
            <p:nvPr/>
          </p:nvSpPr>
          <p:spPr bwMode="auto">
            <a:xfrm>
              <a:off x="9463235" y="5005143"/>
              <a:ext cx="1073809" cy="1073809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359" y="5026436"/>
              <a:ext cx="1051560" cy="1051560"/>
            </a:xfrm>
            <a:prstGeom prst="rect">
              <a:avLst/>
            </a:prstGeom>
          </p:spPr>
        </p:pic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4C48F99-C648-4B59-AAC5-13E2BD6755F3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7">
            <a:extLst>
              <a:ext uri="{FF2B5EF4-FFF2-40B4-BE49-F238E27FC236}">
                <a16:creationId xmlns:a16="http://schemas.microsoft.com/office/drawing/2014/main" id="{DED609DE-1EF0-435D-B984-DA1F854F70C1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Improvements Everywhere!</a:t>
            </a:r>
          </a:p>
        </p:txBody>
      </p:sp>
    </p:spTree>
    <p:extLst>
      <p:ext uri="{BB962C8B-B14F-4D97-AF65-F5344CB8AC3E}">
        <p14:creationId xmlns:p14="http://schemas.microsoft.com/office/powerpoint/2010/main" val="2354995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805E-6 1.35724E-6 L -2.91805E-6 -0.0519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59" dur="75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channels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C17FB6-7025-464F-A6F4-5C1157A568B2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7">
            <a:extLst>
              <a:ext uri="{FF2B5EF4-FFF2-40B4-BE49-F238E27FC236}">
                <a16:creationId xmlns:a16="http://schemas.microsoft.com/office/drawing/2014/main" id="{039296EF-AD31-4007-894F-9B459D712FE5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One Bot</a:t>
            </a:r>
          </a:p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Multiple CHANNELS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F39C34-8F7D-4009-8994-740E898F7956}"/>
              </a:ext>
            </a:extLst>
          </p:cNvPr>
          <p:cNvSpPr/>
          <p:nvPr/>
        </p:nvSpPr>
        <p:spPr bwMode="auto">
          <a:xfrm>
            <a:off x="8454384" y="2882346"/>
            <a:ext cx="3006658" cy="3209804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1960BDC-9DCF-46C5-ADFA-57C9F10C482E}"/>
              </a:ext>
            </a:extLst>
          </p:cNvPr>
          <p:cNvSpPr/>
          <p:nvPr/>
        </p:nvSpPr>
        <p:spPr bwMode="auto">
          <a:xfrm>
            <a:off x="4816114" y="2882345"/>
            <a:ext cx="2943636" cy="3209803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B8CE59-809A-4CE6-A988-9332B0946DB3}"/>
              </a:ext>
            </a:extLst>
          </p:cNvPr>
          <p:cNvSpPr/>
          <p:nvPr/>
        </p:nvSpPr>
        <p:spPr bwMode="auto">
          <a:xfrm>
            <a:off x="980679" y="2882345"/>
            <a:ext cx="3077361" cy="3209803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BAEBF6-A988-43B2-9C6F-3C959E766F2F}"/>
              </a:ext>
            </a:extLst>
          </p:cNvPr>
          <p:cNvSpPr/>
          <p:nvPr/>
        </p:nvSpPr>
        <p:spPr bwMode="auto">
          <a:xfrm>
            <a:off x="877977" y="2804422"/>
            <a:ext cx="3275083" cy="3364862"/>
          </a:xfrm>
          <a:prstGeom prst="rect">
            <a:avLst/>
          </a:prstGeom>
          <a:noFill/>
          <a:ln w="952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089E8F-0A43-412A-AD1E-592B188B8DC2}"/>
              </a:ext>
            </a:extLst>
          </p:cNvPr>
          <p:cNvSpPr/>
          <p:nvPr/>
        </p:nvSpPr>
        <p:spPr bwMode="auto">
          <a:xfrm>
            <a:off x="4725215" y="2804422"/>
            <a:ext cx="3125827" cy="3364862"/>
          </a:xfrm>
          <a:prstGeom prst="rect">
            <a:avLst/>
          </a:prstGeom>
          <a:noFill/>
          <a:ln w="952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0B0443-B4C2-49B5-9D41-DF59E096D684}"/>
              </a:ext>
            </a:extLst>
          </p:cNvPr>
          <p:cNvSpPr/>
          <p:nvPr/>
        </p:nvSpPr>
        <p:spPr bwMode="auto">
          <a:xfrm>
            <a:off x="8356232" y="2804422"/>
            <a:ext cx="3202265" cy="3364862"/>
          </a:xfrm>
          <a:prstGeom prst="rect">
            <a:avLst/>
          </a:prstGeom>
          <a:noFill/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04A3E34-8D82-40A5-8ECD-1B514EA4AC15}"/>
              </a:ext>
            </a:extLst>
          </p:cNvPr>
          <p:cNvSpPr/>
          <p:nvPr/>
        </p:nvSpPr>
        <p:spPr>
          <a:xfrm>
            <a:off x="995716" y="4098050"/>
            <a:ext cx="3052342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Custom skills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A61125A-417F-4B0C-8EBB-30DD24D2700E}"/>
              </a:ext>
            </a:extLst>
          </p:cNvPr>
          <p:cNvSpPr/>
          <p:nvPr/>
        </p:nvSpPr>
        <p:spPr>
          <a:xfrm>
            <a:off x="980681" y="4727552"/>
            <a:ext cx="3052342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Memory/profile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CCA45F5-3FE4-4F23-8C89-CB2758E22728}"/>
              </a:ext>
            </a:extLst>
          </p:cNvPr>
          <p:cNvSpPr/>
          <p:nvPr/>
        </p:nvSpPr>
        <p:spPr>
          <a:xfrm>
            <a:off x="980679" y="5384728"/>
            <a:ext cx="3077361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Speech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C0B403-7F70-4850-B7FB-505F3C5ACDA0}"/>
              </a:ext>
            </a:extLst>
          </p:cNvPr>
          <p:cNvCxnSpPr>
            <a:cxnSpLocks/>
          </p:cNvCxnSpPr>
          <p:nvPr/>
        </p:nvCxnSpPr>
        <p:spPr>
          <a:xfrm>
            <a:off x="1259195" y="4668019"/>
            <a:ext cx="2563878" cy="0"/>
          </a:xfrm>
          <a:prstGeom prst="line">
            <a:avLst/>
          </a:prstGeom>
          <a:noFill/>
          <a:ln w="317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AD42032-5188-413E-90CF-48E99D244C3C}"/>
              </a:ext>
            </a:extLst>
          </p:cNvPr>
          <p:cNvCxnSpPr>
            <a:cxnSpLocks/>
          </p:cNvCxnSpPr>
          <p:nvPr/>
        </p:nvCxnSpPr>
        <p:spPr>
          <a:xfrm>
            <a:off x="1259195" y="5343828"/>
            <a:ext cx="2563878" cy="0"/>
          </a:xfrm>
          <a:prstGeom prst="line">
            <a:avLst/>
          </a:prstGeom>
          <a:noFill/>
          <a:ln w="317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9230F4B-F291-42C4-B307-8AD070E472C3}"/>
              </a:ext>
            </a:extLst>
          </p:cNvPr>
          <p:cNvSpPr/>
          <p:nvPr/>
        </p:nvSpPr>
        <p:spPr>
          <a:xfrm>
            <a:off x="4836131" y="4098050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Business bots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DF9FA6-0AA0-4C48-BE42-42BE0A797844}"/>
              </a:ext>
            </a:extLst>
          </p:cNvPr>
          <p:cNvSpPr/>
          <p:nvPr/>
        </p:nvSpPr>
        <p:spPr>
          <a:xfrm>
            <a:off x="4797201" y="4727552"/>
            <a:ext cx="2943635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Top bots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0ACF3BB-18A1-47D5-9FCC-505F1ECE62FA}"/>
              </a:ext>
            </a:extLst>
          </p:cNvPr>
          <p:cNvSpPr/>
          <p:nvPr/>
        </p:nvSpPr>
        <p:spPr>
          <a:xfrm>
            <a:off x="4827524" y="5384728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Bots in Bing search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5F122C1-FD19-4C08-9669-58755F647E6B}"/>
              </a:ext>
            </a:extLst>
          </p:cNvPr>
          <p:cNvCxnSpPr>
            <a:cxnSpLocks/>
          </p:cNvCxnSpPr>
          <p:nvPr/>
        </p:nvCxnSpPr>
        <p:spPr>
          <a:xfrm>
            <a:off x="4956619" y="4668019"/>
            <a:ext cx="2563878" cy="0"/>
          </a:xfrm>
          <a:prstGeom prst="line">
            <a:avLst/>
          </a:prstGeom>
          <a:noFill/>
          <a:ln w="317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D30AED-7C67-47A3-84DE-BC45B17860CE}"/>
              </a:ext>
            </a:extLst>
          </p:cNvPr>
          <p:cNvCxnSpPr>
            <a:cxnSpLocks/>
          </p:cNvCxnSpPr>
          <p:nvPr/>
        </p:nvCxnSpPr>
        <p:spPr>
          <a:xfrm>
            <a:off x="5010976" y="5345150"/>
            <a:ext cx="2563878" cy="0"/>
          </a:xfrm>
          <a:prstGeom prst="line">
            <a:avLst/>
          </a:prstGeom>
          <a:noFill/>
          <a:ln w="317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72307E3-509F-4BA9-B958-8DEB08AB5ACD}"/>
              </a:ext>
            </a:extLst>
          </p:cNvPr>
          <p:cNvSpPr/>
          <p:nvPr/>
        </p:nvSpPr>
        <p:spPr>
          <a:xfrm>
            <a:off x="8485895" y="4098050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LOB bots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FA81D8B-935E-4B8F-9C02-5C5607C7CBE6}"/>
              </a:ext>
            </a:extLst>
          </p:cNvPr>
          <p:cNvSpPr/>
          <p:nvPr/>
        </p:nvSpPr>
        <p:spPr>
          <a:xfrm>
            <a:off x="8485896" y="4727552"/>
            <a:ext cx="2943635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IT managed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E3988B1-F7B9-4237-9A8A-BE3F9795D621}"/>
              </a:ext>
            </a:extLst>
          </p:cNvPr>
          <p:cNvSpPr/>
          <p:nvPr/>
        </p:nvSpPr>
        <p:spPr>
          <a:xfrm>
            <a:off x="8485895" y="5384728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Integrated </a:t>
            </a:r>
            <a:r>
              <a:rPr lang="en-US" sz="18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auth</a:t>
            </a:r>
            <a:endParaRPr lang="en-US" sz="18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59F923-A70C-42B2-97E5-671CC4B1155B}"/>
              </a:ext>
            </a:extLst>
          </p:cNvPr>
          <p:cNvCxnSpPr>
            <a:cxnSpLocks/>
          </p:cNvCxnSpPr>
          <p:nvPr/>
        </p:nvCxnSpPr>
        <p:spPr>
          <a:xfrm>
            <a:off x="8724093" y="5385621"/>
            <a:ext cx="2563878" cy="0"/>
          </a:xfrm>
          <a:prstGeom prst="line">
            <a:avLst/>
          </a:prstGeom>
          <a:noFill/>
          <a:ln w="31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C1FF4D2-F2AA-45EE-BB7B-49D45367BAA2}"/>
              </a:ext>
            </a:extLst>
          </p:cNvPr>
          <p:cNvCxnSpPr>
            <a:cxnSpLocks/>
          </p:cNvCxnSpPr>
          <p:nvPr/>
        </p:nvCxnSpPr>
        <p:spPr>
          <a:xfrm>
            <a:off x="8724093" y="4662077"/>
            <a:ext cx="2563878" cy="0"/>
          </a:xfrm>
          <a:prstGeom prst="line">
            <a:avLst/>
          </a:prstGeom>
          <a:noFill/>
          <a:ln w="31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21216488-2FEA-4E85-A041-F219006C4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1" y="2949478"/>
            <a:ext cx="1186777" cy="118677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572EE21-B0EF-4ED1-845A-8465BE7AC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24" y="3072101"/>
            <a:ext cx="1070417" cy="107041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EDCEC93B-AA13-4106-A197-2E5818301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25" y="2983956"/>
            <a:ext cx="1132176" cy="11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751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Bot discovery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3ADBD-94AF-4256-A355-AC70CB6D6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157" y="2863630"/>
            <a:ext cx="3335745" cy="2889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E92E7-F51B-4F82-A60B-E234C47AE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409" y="2856607"/>
            <a:ext cx="3053610" cy="289614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C5525D8-9A29-4392-B225-61A29AAC766A}"/>
              </a:ext>
            </a:extLst>
          </p:cNvPr>
          <p:cNvGrpSpPr/>
          <p:nvPr/>
        </p:nvGrpSpPr>
        <p:grpSpPr>
          <a:xfrm>
            <a:off x="1520544" y="2772398"/>
            <a:ext cx="2661262" cy="2774393"/>
            <a:chOff x="1520544" y="2772398"/>
            <a:chExt cx="2661262" cy="277439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A300368-8749-44EB-B24A-466DD917EFEF}"/>
                </a:ext>
              </a:extLst>
            </p:cNvPr>
            <p:cNvGrpSpPr/>
            <p:nvPr/>
          </p:nvGrpSpPr>
          <p:grpSpPr>
            <a:xfrm>
              <a:off x="1574609" y="2772398"/>
              <a:ext cx="2607197" cy="2707652"/>
              <a:chOff x="436009" y="3034983"/>
              <a:chExt cx="3665156" cy="330489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015CC37-59FA-424C-A110-CDE340A8B489}"/>
                  </a:ext>
                </a:extLst>
              </p:cNvPr>
              <p:cNvGrpSpPr/>
              <p:nvPr/>
            </p:nvGrpSpPr>
            <p:grpSpPr>
              <a:xfrm>
                <a:off x="436009" y="3559387"/>
                <a:ext cx="3657779" cy="2780494"/>
                <a:chOff x="8098519" y="1722967"/>
                <a:chExt cx="3657779" cy="278049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3076B00-547D-4FCB-9099-14DADC9EDC32}"/>
                    </a:ext>
                  </a:extLst>
                </p:cNvPr>
                <p:cNvSpPr/>
                <p:nvPr/>
              </p:nvSpPr>
              <p:spPr bwMode="auto">
                <a:xfrm>
                  <a:off x="8098519" y="1722967"/>
                  <a:ext cx="3657779" cy="2609004"/>
                </a:xfrm>
                <a:prstGeom prst="rect">
                  <a:avLst/>
                </a:prstGeom>
                <a:noFill/>
                <a:ln w="3175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Top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Top Skype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Famous Skype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Best Facebook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Latest Slack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             </a:t>
                  </a:r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DEA5354-97F5-46F2-93EE-5292E434315A}"/>
                    </a:ext>
                  </a:extLst>
                </p:cNvPr>
                <p:cNvSpPr/>
                <p:nvPr/>
              </p:nvSpPr>
              <p:spPr bwMode="auto">
                <a:xfrm>
                  <a:off x="8105895" y="1722967"/>
                  <a:ext cx="3628726" cy="2780494"/>
                </a:xfrm>
                <a:custGeom>
                  <a:avLst/>
                  <a:gdLst>
                    <a:gd name="connsiteX0" fmla="*/ 3628724 w 3628724"/>
                    <a:gd name="connsiteY0" fmla="*/ 0 h 5111015"/>
                    <a:gd name="connsiteX1" fmla="*/ 0 w 3628724"/>
                    <a:gd name="connsiteY1" fmla="*/ 0 h 5111015"/>
                    <a:gd name="connsiteX2" fmla="*/ 0 w 3628724"/>
                    <a:gd name="connsiteY2" fmla="*/ 5111015 h 5111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28724" h="5111015">
                      <a:moveTo>
                        <a:pt x="3628724" y="0"/>
                      </a:moveTo>
                      <a:lnTo>
                        <a:pt x="0" y="0"/>
                      </a:lnTo>
                      <a:lnTo>
                        <a:pt x="0" y="5111015"/>
                      </a:lnTo>
                    </a:path>
                  </a:pathLst>
                </a:custGeom>
                <a:noFill/>
                <a:ln w="3175">
                  <a:solidFill>
                    <a:schemeClr val="accent5"/>
                  </a:solidFill>
                  <a:headEnd type="oval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16"/>
                </a:p>
              </p:txBody>
            </p: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1BB5925-15C3-48BC-BDEA-63C56B1BD5BD}"/>
                  </a:ext>
                </a:extLst>
              </p:cNvPr>
              <p:cNvSpPr/>
              <p:nvPr/>
            </p:nvSpPr>
            <p:spPr bwMode="auto">
              <a:xfrm>
                <a:off x="443386" y="3034983"/>
                <a:ext cx="3657779" cy="524404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66" dirty="0">
                    <a:gradFill>
                      <a:gsLst>
                        <a:gs pos="125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ea typeface="Segoe UI" pitchFamily="34" charset="0"/>
                    <a:cs typeface="Segoe UI" pitchFamily="34" charset="0"/>
                  </a:rPr>
                  <a:t>Bing Search Terms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B8CB97B-A3CC-4F21-BE32-3A1D50441101}"/>
                </a:ext>
              </a:extLst>
            </p:cNvPr>
            <p:cNvSpPr/>
            <p:nvPr/>
          </p:nvSpPr>
          <p:spPr bwMode="auto">
            <a:xfrm>
              <a:off x="1520544" y="3879402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F5CA3CA-4753-4019-BD30-C0D33B334312}"/>
                </a:ext>
              </a:extLst>
            </p:cNvPr>
            <p:cNvSpPr/>
            <p:nvPr/>
          </p:nvSpPr>
          <p:spPr bwMode="auto">
            <a:xfrm>
              <a:off x="1520544" y="4398349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93CC1C8-EDC1-49F8-B6AD-768DA46A3B8D}"/>
                </a:ext>
              </a:extLst>
            </p:cNvPr>
            <p:cNvSpPr/>
            <p:nvPr/>
          </p:nvSpPr>
          <p:spPr bwMode="auto">
            <a:xfrm>
              <a:off x="1520544" y="4917296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EEAC66-C639-4902-A30D-5E8FCCEDAFD1}"/>
                </a:ext>
              </a:extLst>
            </p:cNvPr>
            <p:cNvSpPr/>
            <p:nvPr/>
          </p:nvSpPr>
          <p:spPr bwMode="auto">
            <a:xfrm>
              <a:off x="1520544" y="5436243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98763F1-B6EA-470C-90E5-5CD7D3FED88A}"/>
                </a:ext>
              </a:extLst>
            </p:cNvPr>
            <p:cNvSpPr/>
            <p:nvPr/>
          </p:nvSpPr>
          <p:spPr bwMode="auto">
            <a:xfrm>
              <a:off x="1520544" y="3360455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5D0E17-02C5-41F1-9375-9008D3D8854B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7">
            <a:extLst>
              <a:ext uri="{FF2B5EF4-FFF2-40B4-BE49-F238E27FC236}">
                <a16:creationId xmlns:a16="http://schemas.microsoft.com/office/drawing/2014/main" id="{FBAFC269-497A-4E98-88FD-2EF8812DC794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Bing Search for Bots</a:t>
            </a:r>
          </a:p>
        </p:txBody>
      </p:sp>
    </p:spTree>
    <p:extLst>
      <p:ext uri="{BB962C8B-B14F-4D97-AF65-F5344CB8AC3E}">
        <p14:creationId xmlns:p14="http://schemas.microsoft.com/office/powerpoint/2010/main" val="606441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Bot discovery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5D0E17-02C5-41F1-9375-9008D3D8854B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7">
            <a:extLst>
              <a:ext uri="{FF2B5EF4-FFF2-40B4-BE49-F238E27FC236}">
                <a16:creationId xmlns:a16="http://schemas.microsoft.com/office/drawing/2014/main" id="{FBAFC269-497A-4E98-88FD-2EF8812DC794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Bing Search for Bots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DE51C-FE19-4393-A945-EDCC6DC8AC16}"/>
              </a:ext>
            </a:extLst>
          </p:cNvPr>
          <p:cNvSpPr/>
          <p:nvPr/>
        </p:nvSpPr>
        <p:spPr>
          <a:xfrm>
            <a:off x="366712" y="2967501"/>
            <a:ext cx="11467935" cy="2026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Demo - Bots running in Bing Search results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https://www.bing.com/search?q=moksha%20Bellevue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Top Bots</a:t>
            </a:r>
          </a:p>
          <a:p>
            <a:r>
              <a:rPr lang="en-US" dirty="0">
                <a:hlinkClick r:id="rId4"/>
              </a:rPr>
              <a:t>https://www.bing.com/search?q=top+bots&amp;go=Search&amp;qs=ds&amp;form=QBRE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877538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1399E6-1401-4B4A-B752-C5AD9A3CA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19" y="4183007"/>
            <a:ext cx="1532178" cy="11385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89A199-D995-4420-A963-2A83A4EE5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330" y="4183007"/>
            <a:ext cx="1704150" cy="11385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20EFF-A97B-41BA-8911-C3B44AD1F1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"/>
          <a:stretch>
            <a:fillRect/>
          </a:stretch>
        </p:blipFill>
        <p:spPr>
          <a:xfrm>
            <a:off x="9113436" y="4183007"/>
            <a:ext cx="1713692" cy="1138553"/>
          </a:xfrm>
          <a:custGeom>
            <a:avLst/>
            <a:gdLst>
              <a:gd name="connsiteX0" fmla="*/ 55780 w 2091990"/>
              <a:gd name="connsiteY0" fmla="*/ 0 h 1389888"/>
              <a:gd name="connsiteX1" fmla="*/ 2036210 w 2091990"/>
              <a:gd name="connsiteY1" fmla="*/ 0 h 1389888"/>
              <a:gd name="connsiteX2" fmla="*/ 2046768 w 2091990"/>
              <a:gd name="connsiteY2" fmla="*/ 2132 h 1389888"/>
              <a:gd name="connsiteX3" fmla="*/ 2091990 w 2091990"/>
              <a:gd name="connsiteY3" fmla="*/ 70355 h 1389888"/>
              <a:gd name="connsiteX4" fmla="*/ 2091990 w 2091990"/>
              <a:gd name="connsiteY4" fmla="*/ 1319021 h 1389888"/>
              <a:gd name="connsiteX5" fmla="*/ 2046768 w 2091990"/>
              <a:gd name="connsiteY5" fmla="*/ 1387245 h 1389888"/>
              <a:gd name="connsiteX6" fmla="*/ 2033674 w 2091990"/>
              <a:gd name="connsiteY6" fmla="*/ 1389888 h 1389888"/>
              <a:gd name="connsiteX7" fmla="*/ 58316 w 2091990"/>
              <a:gd name="connsiteY7" fmla="*/ 1389888 h 1389888"/>
              <a:gd name="connsiteX8" fmla="*/ 45222 w 2091990"/>
              <a:gd name="connsiteY8" fmla="*/ 1387245 h 1389888"/>
              <a:gd name="connsiteX9" fmla="*/ 0 w 2091990"/>
              <a:gd name="connsiteY9" fmla="*/ 1319021 h 1389888"/>
              <a:gd name="connsiteX10" fmla="*/ 0 w 2091990"/>
              <a:gd name="connsiteY10" fmla="*/ 70355 h 1389888"/>
              <a:gd name="connsiteX11" fmla="*/ 45222 w 2091990"/>
              <a:gd name="connsiteY11" fmla="*/ 2132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1990" h="1389888">
                <a:moveTo>
                  <a:pt x="55780" y="0"/>
                </a:moveTo>
                <a:lnTo>
                  <a:pt x="2036210" y="0"/>
                </a:lnTo>
                <a:lnTo>
                  <a:pt x="2046768" y="2132"/>
                </a:lnTo>
                <a:cubicBezTo>
                  <a:pt x="2073343" y="13372"/>
                  <a:pt x="2091990" y="39686"/>
                  <a:pt x="2091990" y="70355"/>
                </a:cubicBezTo>
                <a:lnTo>
                  <a:pt x="2091990" y="1319021"/>
                </a:lnTo>
                <a:cubicBezTo>
                  <a:pt x="2091990" y="1349690"/>
                  <a:pt x="2073343" y="1376004"/>
                  <a:pt x="2046768" y="1387245"/>
                </a:cubicBezTo>
                <a:lnTo>
                  <a:pt x="2033674" y="1389888"/>
                </a:lnTo>
                <a:lnTo>
                  <a:pt x="58316" y="1389888"/>
                </a:lnTo>
                <a:lnTo>
                  <a:pt x="45222" y="1387245"/>
                </a:lnTo>
                <a:cubicBezTo>
                  <a:pt x="18647" y="1376004"/>
                  <a:pt x="0" y="1349690"/>
                  <a:pt x="0" y="1319021"/>
                </a:cubicBezTo>
                <a:lnTo>
                  <a:pt x="0" y="70355"/>
                </a:lnTo>
                <a:cubicBezTo>
                  <a:pt x="0" y="39686"/>
                  <a:pt x="18647" y="13372"/>
                  <a:pt x="45222" y="2132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5DD627-C972-4DEC-B2CF-64FB981AC5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15385" y="2939382"/>
            <a:ext cx="1697989" cy="2382178"/>
          </a:xfrm>
          <a:custGeom>
            <a:avLst/>
            <a:gdLst>
              <a:gd name="connsiteX0" fmla="*/ 50183 w 2072820"/>
              <a:gd name="connsiteY0" fmla="*/ 0 h 2908044"/>
              <a:gd name="connsiteX1" fmla="*/ 2022637 w 2072820"/>
              <a:gd name="connsiteY1" fmla="*/ 0 h 2908044"/>
              <a:gd name="connsiteX2" fmla="*/ 2072820 w 2072820"/>
              <a:gd name="connsiteY2" fmla="*/ 50183 h 2908044"/>
              <a:gd name="connsiteX3" fmla="*/ 2072820 w 2072820"/>
              <a:gd name="connsiteY3" fmla="*/ 2857861 h 2908044"/>
              <a:gd name="connsiteX4" fmla="*/ 2022637 w 2072820"/>
              <a:gd name="connsiteY4" fmla="*/ 2908044 h 2908044"/>
              <a:gd name="connsiteX5" fmla="*/ 50183 w 2072820"/>
              <a:gd name="connsiteY5" fmla="*/ 2908044 h 2908044"/>
              <a:gd name="connsiteX6" fmla="*/ 0 w 2072820"/>
              <a:gd name="connsiteY6" fmla="*/ 2857861 h 2908044"/>
              <a:gd name="connsiteX7" fmla="*/ 0 w 2072820"/>
              <a:gd name="connsiteY7" fmla="*/ 50183 h 2908044"/>
              <a:gd name="connsiteX8" fmla="*/ 50183 w 2072820"/>
              <a:gd name="connsiteY8" fmla="*/ 0 h 290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2820" h="2908044">
                <a:moveTo>
                  <a:pt x="50183" y="0"/>
                </a:moveTo>
                <a:lnTo>
                  <a:pt x="2022637" y="0"/>
                </a:lnTo>
                <a:cubicBezTo>
                  <a:pt x="2050352" y="0"/>
                  <a:pt x="2072820" y="22468"/>
                  <a:pt x="2072820" y="50183"/>
                </a:cubicBezTo>
                <a:lnTo>
                  <a:pt x="2072820" y="2857861"/>
                </a:lnTo>
                <a:cubicBezTo>
                  <a:pt x="2072820" y="2885576"/>
                  <a:pt x="2050352" y="2908044"/>
                  <a:pt x="2022637" y="2908044"/>
                </a:cubicBezTo>
                <a:lnTo>
                  <a:pt x="50183" y="2908044"/>
                </a:lnTo>
                <a:cubicBezTo>
                  <a:pt x="22468" y="2908044"/>
                  <a:pt x="0" y="2885576"/>
                  <a:pt x="0" y="2857861"/>
                </a:cubicBezTo>
                <a:lnTo>
                  <a:pt x="0" y="50183"/>
                </a:lnTo>
                <a:cubicBezTo>
                  <a:pt x="0" y="22468"/>
                  <a:pt x="22468" y="0"/>
                  <a:pt x="50183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F31D61-28F4-4D3F-AAE8-0F9BFA1069B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11353" y="3934769"/>
            <a:ext cx="2206076" cy="1386791"/>
          </a:xfrm>
          <a:custGeom>
            <a:avLst/>
            <a:gdLst>
              <a:gd name="connsiteX0" fmla="*/ 24549 w 2693068"/>
              <a:gd name="connsiteY0" fmla="*/ 0 h 1692925"/>
              <a:gd name="connsiteX1" fmla="*/ 2670167 w 2693068"/>
              <a:gd name="connsiteY1" fmla="*/ 0 h 1692925"/>
              <a:gd name="connsiteX2" fmla="*/ 2687826 w 2693068"/>
              <a:gd name="connsiteY2" fmla="*/ 7315 h 1692925"/>
              <a:gd name="connsiteX3" fmla="*/ 2693068 w 2693068"/>
              <a:gd name="connsiteY3" fmla="*/ 19970 h 1692925"/>
              <a:gd name="connsiteX4" fmla="*/ 2693068 w 2693068"/>
              <a:gd name="connsiteY4" fmla="*/ 1672951 h 1692925"/>
              <a:gd name="connsiteX5" fmla="*/ 2687826 w 2693068"/>
              <a:gd name="connsiteY5" fmla="*/ 1685606 h 1692925"/>
              <a:gd name="connsiteX6" fmla="*/ 2670157 w 2693068"/>
              <a:gd name="connsiteY6" fmla="*/ 1692925 h 1692925"/>
              <a:gd name="connsiteX7" fmla="*/ 24558 w 2693068"/>
              <a:gd name="connsiteY7" fmla="*/ 1692925 h 1692925"/>
              <a:gd name="connsiteX8" fmla="*/ 6889 w 2693068"/>
              <a:gd name="connsiteY8" fmla="*/ 1685606 h 1692925"/>
              <a:gd name="connsiteX9" fmla="*/ 0 w 2693068"/>
              <a:gd name="connsiteY9" fmla="*/ 1668975 h 1692925"/>
              <a:gd name="connsiteX10" fmla="*/ 0 w 2693068"/>
              <a:gd name="connsiteY10" fmla="*/ 23946 h 1692925"/>
              <a:gd name="connsiteX11" fmla="*/ 6889 w 2693068"/>
              <a:gd name="connsiteY11" fmla="*/ 7315 h 169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3068" h="1692925">
                <a:moveTo>
                  <a:pt x="24549" y="0"/>
                </a:moveTo>
                <a:lnTo>
                  <a:pt x="2670167" y="0"/>
                </a:lnTo>
                <a:lnTo>
                  <a:pt x="2687826" y="7315"/>
                </a:lnTo>
                <a:lnTo>
                  <a:pt x="2693068" y="19970"/>
                </a:lnTo>
                <a:lnTo>
                  <a:pt x="2693068" y="1672951"/>
                </a:lnTo>
                <a:lnTo>
                  <a:pt x="2687826" y="1685606"/>
                </a:lnTo>
                <a:cubicBezTo>
                  <a:pt x="2683304" y="1690128"/>
                  <a:pt x="2677057" y="1692925"/>
                  <a:pt x="2670157" y="1692925"/>
                </a:cubicBezTo>
                <a:lnTo>
                  <a:pt x="24558" y="1692925"/>
                </a:lnTo>
                <a:cubicBezTo>
                  <a:pt x="17658" y="1692925"/>
                  <a:pt x="11411" y="1690128"/>
                  <a:pt x="6889" y="1685606"/>
                </a:cubicBezTo>
                <a:lnTo>
                  <a:pt x="0" y="1668975"/>
                </a:lnTo>
                <a:lnTo>
                  <a:pt x="0" y="23946"/>
                </a:lnTo>
                <a:lnTo>
                  <a:pt x="6889" y="7315"/>
                </a:ln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B9722A-1938-4EA3-A0DE-74CE2E4C62C3}"/>
              </a:ext>
            </a:extLst>
          </p:cNvPr>
          <p:cNvSpPr/>
          <p:nvPr/>
        </p:nvSpPr>
        <p:spPr bwMode="auto">
          <a:xfrm>
            <a:off x="-1" y="5405552"/>
            <a:ext cx="12436475" cy="15889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0F735C-AA8A-4455-986D-750A68A58215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441661-CF2E-4DC6-85AA-A5C7AB4D413C}"/>
              </a:ext>
            </a:extLst>
          </p:cNvPr>
          <p:cNvCxnSpPr>
            <a:cxnSpLocks/>
          </p:cNvCxnSpPr>
          <p:nvPr/>
        </p:nvCxnSpPr>
        <p:spPr>
          <a:xfrm>
            <a:off x="1224588" y="5399931"/>
            <a:ext cx="9987302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296F727-C991-48E0-A8CD-803520B3254A}"/>
              </a:ext>
            </a:extLst>
          </p:cNvPr>
          <p:cNvSpPr txBox="1"/>
          <p:nvPr/>
        </p:nvSpPr>
        <p:spPr>
          <a:xfrm>
            <a:off x="1615377" y="5478307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Notification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ACEC43-1687-4D43-A6E0-FB3DCC761998}"/>
              </a:ext>
            </a:extLst>
          </p:cNvPr>
          <p:cNvSpPr txBox="1"/>
          <p:nvPr/>
        </p:nvSpPr>
        <p:spPr>
          <a:xfrm>
            <a:off x="3344009" y="5478307"/>
            <a:ext cx="197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Microsoft Teams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0D3AE7-0533-4951-9995-64FF14CD04C6}"/>
              </a:ext>
            </a:extLst>
          </p:cNvPr>
          <p:cNvSpPr txBox="1"/>
          <p:nvPr/>
        </p:nvSpPr>
        <p:spPr>
          <a:xfrm>
            <a:off x="5902095" y="5478307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Skype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CFC5C6-DA22-40A3-93EC-1AEF07762F3E}"/>
              </a:ext>
            </a:extLst>
          </p:cNvPr>
          <p:cNvSpPr txBox="1"/>
          <p:nvPr/>
        </p:nvSpPr>
        <p:spPr>
          <a:xfrm>
            <a:off x="7604866" y="5478307"/>
            <a:ext cx="1072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Android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7BF816-7761-47DF-B561-539A7CD2D970}"/>
              </a:ext>
            </a:extLst>
          </p:cNvPr>
          <p:cNvSpPr txBox="1"/>
          <p:nvPr/>
        </p:nvSpPr>
        <p:spPr>
          <a:xfrm>
            <a:off x="9686390" y="5478307"/>
            <a:ext cx="567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iOS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66" y="1087525"/>
            <a:ext cx="674143" cy="674143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1CEBC6-506C-4675-83E6-8A2BF6BB5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Adaptive cards</a:t>
            </a:r>
          </a:p>
        </p:txBody>
      </p:sp>
      <p:sp>
        <p:nvSpPr>
          <p:cNvPr id="21" name="Title 7">
            <a:extLst>
              <a:ext uri="{FF2B5EF4-FFF2-40B4-BE49-F238E27FC236}">
                <a16:creationId xmlns:a16="http://schemas.microsoft.com/office/drawing/2014/main" id="{C887F0D9-D78E-4BD3-BD4D-FA5389B38B40}"/>
              </a:ext>
            </a:extLst>
          </p:cNvPr>
          <p:cNvSpPr txBox="1">
            <a:spLocks/>
          </p:cNvSpPr>
          <p:nvPr/>
        </p:nvSpPr>
        <p:spPr>
          <a:xfrm>
            <a:off x="2472730" y="1604470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Open framework</a:t>
            </a:r>
          </a:p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Multiple CHANNELS</a:t>
            </a:r>
          </a:p>
        </p:txBody>
      </p:sp>
    </p:spTree>
    <p:extLst>
      <p:ext uri="{BB962C8B-B14F-4D97-AF65-F5344CB8AC3E}">
        <p14:creationId xmlns:p14="http://schemas.microsoft.com/office/powerpoint/2010/main" val="19811839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19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6C59045-AC14-42DB-83E9-BD28CE43B266}"/>
              </a:ext>
            </a:extLst>
          </p:cNvPr>
          <p:cNvSpPr txBox="1">
            <a:spLocks/>
          </p:cNvSpPr>
          <p:nvPr/>
        </p:nvSpPr>
        <p:spPr>
          <a:xfrm>
            <a:off x="5156935" y="1680303"/>
            <a:ext cx="5681085" cy="72850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10,000,000+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messages/day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89388228-533D-4A7F-A167-214AD53BD3F9}"/>
              </a:ext>
            </a:extLst>
          </p:cNvPr>
          <p:cNvSpPr txBox="1">
            <a:spLocks/>
          </p:cNvSpPr>
          <p:nvPr/>
        </p:nvSpPr>
        <p:spPr>
          <a:xfrm>
            <a:off x="5156935" y="2407782"/>
            <a:ext cx="5281797" cy="728505"/>
          </a:xfrm>
          <a:prstGeom prst="rect">
            <a:avLst/>
          </a:prstGeom>
          <a:solidFill>
            <a:srgbClr val="004386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1,000,000+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unique users/day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D5079608-5761-4542-9FA3-A84D32F0C0CD}"/>
              </a:ext>
            </a:extLst>
          </p:cNvPr>
          <p:cNvSpPr txBox="1">
            <a:spLocks/>
          </p:cNvSpPr>
          <p:nvPr/>
        </p:nvSpPr>
        <p:spPr>
          <a:xfrm>
            <a:off x="5156935" y="3135261"/>
            <a:ext cx="4987423" cy="728505"/>
          </a:xfrm>
          <a:prstGeom prst="rect">
            <a:avLst/>
          </a:prstGeom>
          <a:solidFill>
            <a:srgbClr val="005EAF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100,000+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developers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24B804AF-FE16-417E-A62E-91504A37ED25}"/>
              </a:ext>
            </a:extLst>
          </p:cNvPr>
          <p:cNvSpPr txBox="1">
            <a:spLocks/>
          </p:cNvSpPr>
          <p:nvPr/>
        </p:nvSpPr>
        <p:spPr>
          <a:xfrm>
            <a:off x="5156936" y="3862740"/>
            <a:ext cx="4723832" cy="72850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10,000+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active bots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CA99CB18-320D-4FFF-9D9D-584E5A989142}"/>
              </a:ext>
            </a:extLst>
          </p:cNvPr>
          <p:cNvSpPr txBox="1">
            <a:spLocks/>
          </p:cNvSpPr>
          <p:nvPr/>
        </p:nvSpPr>
        <p:spPr>
          <a:xfrm>
            <a:off x="5156936" y="4590219"/>
            <a:ext cx="4425558" cy="728505"/>
          </a:xfrm>
          <a:prstGeom prst="rect">
            <a:avLst/>
          </a:prstGeom>
          <a:solidFill>
            <a:srgbClr val="009AE5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companies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C4A4F4B2-FB9E-4894-9C94-B7026802D3CC}"/>
              </a:ext>
            </a:extLst>
          </p:cNvPr>
          <p:cNvSpPr txBox="1">
            <a:spLocks/>
          </p:cNvSpPr>
          <p:nvPr/>
        </p:nvSpPr>
        <p:spPr>
          <a:xfrm>
            <a:off x="5156936" y="5317700"/>
            <a:ext cx="4161967" cy="728505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new features today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52DB3F-4A5E-40E9-8B3E-6CCC3F3D1D1E}"/>
              </a:ext>
            </a:extLst>
          </p:cNvPr>
          <p:cNvSpPr/>
          <p:nvPr/>
        </p:nvSpPr>
        <p:spPr bwMode="auto">
          <a:xfrm>
            <a:off x="-1" y="1623858"/>
            <a:ext cx="5156935" cy="467534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413BBD-B62A-41CF-93BA-51302CFD4DC5}"/>
              </a:ext>
            </a:extLst>
          </p:cNvPr>
          <p:cNvSpPr/>
          <p:nvPr/>
        </p:nvSpPr>
        <p:spPr bwMode="auto">
          <a:xfrm>
            <a:off x="457200" y="1680303"/>
            <a:ext cx="4699734" cy="4365902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8D718934-4FA0-4623-A17E-73C56651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Explosive growth (Nov 2018)</a:t>
            </a:r>
          </a:p>
        </p:txBody>
      </p:sp>
      <p:sp>
        <p:nvSpPr>
          <p:cNvPr id="155" name="Freeform 589">
            <a:extLst>
              <a:ext uri="{FF2B5EF4-FFF2-40B4-BE49-F238E27FC236}">
                <a16:creationId xmlns:a16="http://schemas.microsoft.com/office/drawing/2014/main" id="{1A6DC399-D119-4337-9CC9-37A9C93B7263}"/>
              </a:ext>
            </a:extLst>
          </p:cNvPr>
          <p:cNvSpPr>
            <a:spLocks/>
          </p:cNvSpPr>
          <p:nvPr/>
        </p:nvSpPr>
        <p:spPr bwMode="auto">
          <a:xfrm>
            <a:off x="3276002" y="1804544"/>
            <a:ext cx="1683708" cy="898582"/>
          </a:xfrm>
          <a:custGeom>
            <a:avLst/>
            <a:gdLst>
              <a:gd name="T0" fmla="*/ 147 w 170"/>
              <a:gd name="T1" fmla="*/ 45 h 91"/>
              <a:gd name="T2" fmla="*/ 146 w 170"/>
              <a:gd name="T3" fmla="*/ 45 h 91"/>
              <a:gd name="T4" fmla="*/ 101 w 170"/>
              <a:gd name="T5" fmla="*/ 0 h 91"/>
              <a:gd name="T6" fmla="*/ 56 w 170"/>
              <a:gd name="T7" fmla="*/ 40 h 91"/>
              <a:gd name="T8" fmla="*/ 31 w 170"/>
              <a:gd name="T9" fmla="*/ 28 h 91"/>
              <a:gd name="T10" fmla="*/ 0 w 170"/>
              <a:gd name="T11" fmla="*/ 60 h 91"/>
              <a:gd name="T12" fmla="*/ 31 w 170"/>
              <a:gd name="T13" fmla="*/ 91 h 91"/>
              <a:gd name="T14" fmla="*/ 147 w 170"/>
              <a:gd name="T15" fmla="*/ 91 h 91"/>
              <a:gd name="T16" fmla="*/ 170 w 170"/>
              <a:gd name="T17" fmla="*/ 68 h 91"/>
              <a:gd name="T18" fmla="*/ 147 w 170"/>
              <a:gd name="T19" fmla="*/ 4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0" h="91">
                <a:moveTo>
                  <a:pt x="147" y="45"/>
                </a:moveTo>
                <a:cubicBezTo>
                  <a:pt x="146" y="45"/>
                  <a:pt x="146" y="45"/>
                  <a:pt x="146" y="45"/>
                </a:cubicBezTo>
                <a:cubicBezTo>
                  <a:pt x="146" y="20"/>
                  <a:pt x="126" y="0"/>
                  <a:pt x="101" y="0"/>
                </a:cubicBezTo>
                <a:cubicBezTo>
                  <a:pt x="78" y="0"/>
                  <a:pt x="59" y="18"/>
                  <a:pt x="56" y="40"/>
                </a:cubicBezTo>
                <a:cubicBezTo>
                  <a:pt x="50" y="33"/>
                  <a:pt x="41" y="28"/>
                  <a:pt x="31" y="28"/>
                </a:cubicBezTo>
                <a:cubicBezTo>
                  <a:pt x="14" y="28"/>
                  <a:pt x="0" y="42"/>
                  <a:pt x="0" y="60"/>
                </a:cubicBezTo>
                <a:cubicBezTo>
                  <a:pt x="0" y="77"/>
                  <a:pt x="14" y="91"/>
                  <a:pt x="31" y="91"/>
                </a:cubicBezTo>
                <a:cubicBezTo>
                  <a:pt x="147" y="91"/>
                  <a:pt x="147" y="91"/>
                  <a:pt x="147" y="91"/>
                </a:cubicBezTo>
                <a:cubicBezTo>
                  <a:pt x="160" y="91"/>
                  <a:pt x="170" y="81"/>
                  <a:pt x="170" y="68"/>
                </a:cubicBezTo>
                <a:cubicBezTo>
                  <a:pt x="170" y="56"/>
                  <a:pt x="160" y="45"/>
                  <a:pt x="147" y="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591">
            <a:extLst>
              <a:ext uri="{FF2B5EF4-FFF2-40B4-BE49-F238E27FC236}">
                <a16:creationId xmlns:a16="http://schemas.microsoft.com/office/drawing/2014/main" id="{0BF0476E-6DA2-4B8D-A37A-C088C4F16034}"/>
              </a:ext>
            </a:extLst>
          </p:cNvPr>
          <p:cNvSpPr>
            <a:spLocks/>
          </p:cNvSpPr>
          <p:nvPr/>
        </p:nvSpPr>
        <p:spPr bwMode="auto">
          <a:xfrm>
            <a:off x="664469" y="2317239"/>
            <a:ext cx="1556636" cy="880429"/>
          </a:xfrm>
          <a:custGeom>
            <a:avLst/>
            <a:gdLst>
              <a:gd name="T0" fmla="*/ 131 w 157"/>
              <a:gd name="T1" fmla="*/ 37 h 89"/>
              <a:gd name="T2" fmla="*/ 128 w 157"/>
              <a:gd name="T3" fmla="*/ 38 h 89"/>
              <a:gd name="T4" fmla="*/ 131 w 157"/>
              <a:gd name="T5" fmla="*/ 26 h 89"/>
              <a:gd name="T6" fmla="*/ 105 w 157"/>
              <a:gd name="T7" fmla="*/ 0 h 89"/>
              <a:gd name="T8" fmla="*/ 80 w 157"/>
              <a:gd name="T9" fmla="*/ 23 h 89"/>
              <a:gd name="T10" fmla="*/ 61 w 157"/>
              <a:gd name="T11" fmla="*/ 15 h 89"/>
              <a:gd name="T12" fmla="*/ 35 w 157"/>
              <a:gd name="T13" fmla="*/ 39 h 89"/>
              <a:gd name="T14" fmla="*/ 26 w 157"/>
              <a:gd name="T15" fmla="*/ 37 h 89"/>
              <a:gd name="T16" fmla="*/ 0 w 157"/>
              <a:gd name="T17" fmla="*/ 63 h 89"/>
              <a:gd name="T18" fmla="*/ 26 w 157"/>
              <a:gd name="T19" fmla="*/ 89 h 89"/>
              <a:gd name="T20" fmla="*/ 131 w 157"/>
              <a:gd name="T21" fmla="*/ 89 h 89"/>
              <a:gd name="T22" fmla="*/ 157 w 157"/>
              <a:gd name="T23" fmla="*/ 63 h 89"/>
              <a:gd name="T24" fmla="*/ 131 w 157"/>
              <a:gd name="T25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7" h="89">
                <a:moveTo>
                  <a:pt x="131" y="37"/>
                </a:moveTo>
                <a:cubicBezTo>
                  <a:pt x="130" y="37"/>
                  <a:pt x="129" y="38"/>
                  <a:pt x="128" y="38"/>
                </a:cubicBezTo>
                <a:cubicBezTo>
                  <a:pt x="130" y="34"/>
                  <a:pt x="131" y="30"/>
                  <a:pt x="131" y="26"/>
                </a:cubicBezTo>
                <a:cubicBezTo>
                  <a:pt x="131" y="12"/>
                  <a:pt x="120" y="0"/>
                  <a:pt x="105" y="0"/>
                </a:cubicBezTo>
                <a:cubicBezTo>
                  <a:pt x="92" y="0"/>
                  <a:pt x="81" y="10"/>
                  <a:pt x="80" y="23"/>
                </a:cubicBezTo>
                <a:cubicBezTo>
                  <a:pt x="75" y="18"/>
                  <a:pt x="68" y="15"/>
                  <a:pt x="61" y="15"/>
                </a:cubicBezTo>
                <a:cubicBezTo>
                  <a:pt x="47" y="15"/>
                  <a:pt x="35" y="25"/>
                  <a:pt x="35" y="39"/>
                </a:cubicBezTo>
                <a:cubicBezTo>
                  <a:pt x="32" y="38"/>
                  <a:pt x="29" y="37"/>
                  <a:pt x="26" y="37"/>
                </a:cubicBezTo>
                <a:cubicBezTo>
                  <a:pt x="12" y="37"/>
                  <a:pt x="0" y="49"/>
                  <a:pt x="0" y="63"/>
                </a:cubicBezTo>
                <a:cubicBezTo>
                  <a:pt x="0" y="78"/>
                  <a:pt x="12" y="89"/>
                  <a:pt x="26" y="89"/>
                </a:cubicBezTo>
                <a:cubicBezTo>
                  <a:pt x="131" y="89"/>
                  <a:pt x="131" y="89"/>
                  <a:pt x="131" y="89"/>
                </a:cubicBezTo>
                <a:cubicBezTo>
                  <a:pt x="145" y="89"/>
                  <a:pt x="157" y="78"/>
                  <a:pt x="157" y="63"/>
                </a:cubicBezTo>
                <a:cubicBezTo>
                  <a:pt x="157" y="49"/>
                  <a:pt x="145" y="37"/>
                  <a:pt x="13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A4F05C-184C-40A8-B968-8166599D3180}"/>
              </a:ext>
            </a:extLst>
          </p:cNvPr>
          <p:cNvGrpSpPr/>
          <p:nvPr/>
        </p:nvGrpSpPr>
        <p:grpSpPr>
          <a:xfrm>
            <a:off x="2805424" y="5214985"/>
            <a:ext cx="773164" cy="773164"/>
            <a:chOff x="3230240" y="5111902"/>
            <a:chExt cx="665993" cy="665993"/>
          </a:xfrm>
        </p:grpSpPr>
        <p:sp>
          <p:nvSpPr>
            <p:cNvPr id="10" name="Star: 8 Points 9">
              <a:extLst>
                <a:ext uri="{FF2B5EF4-FFF2-40B4-BE49-F238E27FC236}">
                  <a16:creationId xmlns:a16="http://schemas.microsoft.com/office/drawing/2014/main" id="{8B064B8C-398E-4539-9FEC-87C1F9AB34B7}"/>
                </a:ext>
              </a:extLst>
            </p:cNvPr>
            <p:cNvSpPr/>
            <p:nvPr/>
          </p:nvSpPr>
          <p:spPr bwMode="auto">
            <a:xfrm>
              <a:off x="3230240" y="5111902"/>
              <a:ext cx="665993" cy="665993"/>
            </a:xfrm>
            <a:prstGeom prst="star8">
              <a:avLst>
                <a:gd name="adj" fmla="val 19265"/>
              </a:avLst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9" name="Star: 8 Points 158">
              <a:extLst>
                <a:ext uri="{FF2B5EF4-FFF2-40B4-BE49-F238E27FC236}">
                  <a16:creationId xmlns:a16="http://schemas.microsoft.com/office/drawing/2014/main" id="{40D780FA-F2D6-4968-924E-35FFEFE4CCDB}"/>
                </a:ext>
              </a:extLst>
            </p:cNvPr>
            <p:cNvSpPr/>
            <p:nvPr/>
          </p:nvSpPr>
          <p:spPr bwMode="auto">
            <a:xfrm rot="20246909">
              <a:off x="3279932" y="5161594"/>
              <a:ext cx="566608" cy="566608"/>
            </a:xfrm>
            <a:prstGeom prst="star8">
              <a:avLst>
                <a:gd name="adj" fmla="val 14617"/>
              </a:avLst>
            </a:prstGeom>
            <a:solidFill>
              <a:srgbClr val="FFF1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4B142E8-81BC-4029-99FD-6F29F88AE2AD}"/>
              </a:ext>
            </a:extLst>
          </p:cNvPr>
          <p:cNvGrpSpPr/>
          <p:nvPr/>
        </p:nvGrpSpPr>
        <p:grpSpPr>
          <a:xfrm>
            <a:off x="2171024" y="5114557"/>
            <a:ext cx="474225" cy="474225"/>
            <a:chOff x="3230240" y="5111902"/>
            <a:chExt cx="665993" cy="665993"/>
          </a:xfrm>
        </p:grpSpPr>
        <p:sp>
          <p:nvSpPr>
            <p:cNvPr id="161" name="Star: 8 Points 160">
              <a:extLst>
                <a:ext uri="{FF2B5EF4-FFF2-40B4-BE49-F238E27FC236}">
                  <a16:creationId xmlns:a16="http://schemas.microsoft.com/office/drawing/2014/main" id="{2DC96EEA-C605-47B4-9A26-F5824E179445}"/>
                </a:ext>
              </a:extLst>
            </p:cNvPr>
            <p:cNvSpPr/>
            <p:nvPr/>
          </p:nvSpPr>
          <p:spPr bwMode="auto">
            <a:xfrm>
              <a:off x="3230240" y="5111902"/>
              <a:ext cx="665993" cy="665993"/>
            </a:xfrm>
            <a:prstGeom prst="star8">
              <a:avLst>
                <a:gd name="adj" fmla="val 19265"/>
              </a:avLst>
            </a:prstGeom>
            <a:solidFill>
              <a:srgbClr val="FF8C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Star: 8 Points 161">
              <a:extLst>
                <a:ext uri="{FF2B5EF4-FFF2-40B4-BE49-F238E27FC236}">
                  <a16:creationId xmlns:a16="http://schemas.microsoft.com/office/drawing/2014/main" id="{FB5E885B-E1B2-40C9-A294-3BABF629319D}"/>
                </a:ext>
              </a:extLst>
            </p:cNvPr>
            <p:cNvSpPr/>
            <p:nvPr/>
          </p:nvSpPr>
          <p:spPr bwMode="auto">
            <a:xfrm rot="20246909">
              <a:off x="3279932" y="5161594"/>
              <a:ext cx="566608" cy="566608"/>
            </a:xfrm>
            <a:prstGeom prst="star8">
              <a:avLst>
                <a:gd name="adj" fmla="val 14617"/>
              </a:avLst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99B757-04BE-429F-876E-D91B9A282A95}"/>
              </a:ext>
            </a:extLst>
          </p:cNvPr>
          <p:cNvGrpSpPr/>
          <p:nvPr/>
        </p:nvGrpSpPr>
        <p:grpSpPr>
          <a:xfrm>
            <a:off x="1817497" y="2143189"/>
            <a:ext cx="2015619" cy="3150391"/>
            <a:chOff x="9630288" y="6546349"/>
            <a:chExt cx="386924" cy="604758"/>
          </a:xfrm>
        </p:grpSpPr>
        <p:sp>
          <p:nvSpPr>
            <p:cNvPr id="121" name="Freeform 69">
              <a:extLst>
                <a:ext uri="{FF2B5EF4-FFF2-40B4-BE49-F238E27FC236}">
                  <a16:creationId xmlns:a16="http://schemas.microsoft.com/office/drawing/2014/main" id="{70B46705-90DF-466B-A48E-1804E8AE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3822" y="6890619"/>
              <a:ext cx="123390" cy="260488"/>
            </a:xfrm>
            <a:custGeom>
              <a:avLst/>
              <a:gdLst>
                <a:gd name="T0" fmla="*/ 0 w 93"/>
                <a:gd name="T1" fmla="*/ 127 h 197"/>
                <a:gd name="T2" fmla="*/ 54 w 93"/>
                <a:gd name="T3" fmla="*/ 197 h 197"/>
                <a:gd name="T4" fmla="*/ 76 w 93"/>
                <a:gd name="T5" fmla="*/ 43 h 197"/>
                <a:gd name="T6" fmla="*/ 43 w 93"/>
                <a:gd name="T7" fmla="*/ 0 h 197"/>
                <a:gd name="T8" fmla="*/ 0 w 93"/>
                <a:gd name="T9" fmla="*/ 12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97">
                  <a:moveTo>
                    <a:pt x="0" y="127"/>
                  </a:moveTo>
                  <a:cubicBezTo>
                    <a:pt x="0" y="127"/>
                    <a:pt x="44" y="159"/>
                    <a:pt x="54" y="197"/>
                  </a:cubicBezTo>
                  <a:cubicBezTo>
                    <a:pt x="80" y="167"/>
                    <a:pt x="93" y="87"/>
                    <a:pt x="76" y="43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0" y="127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70">
              <a:extLst>
                <a:ext uri="{FF2B5EF4-FFF2-40B4-BE49-F238E27FC236}">
                  <a16:creationId xmlns:a16="http://schemas.microsoft.com/office/drawing/2014/main" id="{D8FCE73A-6223-466E-B3E7-A0161EB1B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0288" y="6886050"/>
              <a:ext cx="121866" cy="258964"/>
            </a:xfrm>
            <a:custGeom>
              <a:avLst/>
              <a:gdLst>
                <a:gd name="T0" fmla="*/ 91 w 91"/>
                <a:gd name="T1" fmla="*/ 128 h 196"/>
                <a:gd name="T2" fmla="*/ 35 w 91"/>
                <a:gd name="T3" fmla="*/ 196 h 196"/>
                <a:gd name="T4" fmla="*/ 19 w 91"/>
                <a:gd name="T5" fmla="*/ 42 h 196"/>
                <a:gd name="T6" fmla="*/ 53 w 91"/>
                <a:gd name="T7" fmla="*/ 0 h 196"/>
                <a:gd name="T8" fmla="*/ 91 w 91"/>
                <a:gd name="T9" fmla="*/ 12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96">
                  <a:moveTo>
                    <a:pt x="91" y="128"/>
                  </a:moveTo>
                  <a:cubicBezTo>
                    <a:pt x="91" y="128"/>
                    <a:pt x="47" y="158"/>
                    <a:pt x="35" y="196"/>
                  </a:cubicBezTo>
                  <a:cubicBezTo>
                    <a:pt x="10" y="166"/>
                    <a:pt x="0" y="85"/>
                    <a:pt x="19" y="42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91" y="128"/>
                  </a:ln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71">
              <a:extLst>
                <a:ext uri="{FF2B5EF4-FFF2-40B4-BE49-F238E27FC236}">
                  <a16:creationId xmlns:a16="http://schemas.microsoft.com/office/drawing/2014/main" id="{643B738B-7986-490E-8935-5C7CDD830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0360" y="6684972"/>
              <a:ext cx="79213" cy="371690"/>
            </a:xfrm>
            <a:custGeom>
              <a:avLst/>
              <a:gdLst>
                <a:gd name="T0" fmla="*/ 31 w 60"/>
                <a:gd name="T1" fmla="*/ 0 h 281"/>
                <a:gd name="T2" fmla="*/ 49 w 60"/>
                <a:gd name="T3" fmla="*/ 7 h 281"/>
                <a:gd name="T4" fmla="*/ 21 w 60"/>
                <a:gd name="T5" fmla="*/ 126 h 281"/>
                <a:gd name="T6" fmla="*/ 60 w 60"/>
                <a:gd name="T7" fmla="*/ 281 h 281"/>
                <a:gd name="T8" fmla="*/ 40 w 60"/>
                <a:gd name="T9" fmla="*/ 280 h 281"/>
                <a:gd name="T10" fmla="*/ 1 w 60"/>
                <a:gd name="T11" fmla="*/ 126 h 281"/>
                <a:gd name="T12" fmla="*/ 31 w 60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81">
                  <a:moveTo>
                    <a:pt x="31" y="0"/>
                  </a:moveTo>
                  <a:cubicBezTo>
                    <a:pt x="37" y="3"/>
                    <a:pt x="43" y="5"/>
                    <a:pt x="49" y="7"/>
                  </a:cubicBezTo>
                  <a:cubicBezTo>
                    <a:pt x="33" y="41"/>
                    <a:pt x="22" y="82"/>
                    <a:pt x="21" y="126"/>
                  </a:cubicBezTo>
                  <a:cubicBezTo>
                    <a:pt x="20" y="185"/>
                    <a:pt x="39" y="239"/>
                    <a:pt x="60" y="281"/>
                  </a:cubicBezTo>
                  <a:cubicBezTo>
                    <a:pt x="40" y="280"/>
                    <a:pt x="40" y="280"/>
                    <a:pt x="40" y="280"/>
                  </a:cubicBezTo>
                  <a:cubicBezTo>
                    <a:pt x="19" y="239"/>
                    <a:pt x="0" y="185"/>
                    <a:pt x="1" y="126"/>
                  </a:cubicBezTo>
                  <a:cubicBezTo>
                    <a:pt x="1" y="80"/>
                    <a:pt x="15" y="36"/>
                    <a:pt x="31" y="0"/>
                  </a:cubicBez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72">
              <a:extLst>
                <a:ext uri="{FF2B5EF4-FFF2-40B4-BE49-F238E27FC236}">
                  <a16:creationId xmlns:a16="http://schemas.microsoft.com/office/drawing/2014/main" id="{5F5AEB4F-C61C-463D-8329-C03CF3F45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6256" y="6689540"/>
              <a:ext cx="226975" cy="368644"/>
            </a:xfrm>
            <a:custGeom>
              <a:avLst/>
              <a:gdLst>
                <a:gd name="T0" fmla="*/ 29 w 171"/>
                <a:gd name="T1" fmla="*/ 4 h 279"/>
                <a:gd name="T2" fmla="*/ 77 w 171"/>
                <a:gd name="T3" fmla="*/ 11 h 279"/>
                <a:gd name="T4" fmla="*/ 144 w 171"/>
                <a:gd name="T5" fmla="*/ 0 h 279"/>
                <a:gd name="T6" fmla="*/ 170 w 171"/>
                <a:gd name="T7" fmla="*/ 126 h 279"/>
                <a:gd name="T8" fmla="*/ 126 w 171"/>
                <a:gd name="T9" fmla="*/ 279 h 279"/>
                <a:gd name="T10" fmla="*/ 40 w 171"/>
                <a:gd name="T11" fmla="*/ 278 h 279"/>
                <a:gd name="T12" fmla="*/ 1 w 171"/>
                <a:gd name="T13" fmla="*/ 123 h 279"/>
                <a:gd name="T14" fmla="*/ 29 w 171"/>
                <a:gd name="T15" fmla="*/ 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279">
                  <a:moveTo>
                    <a:pt x="29" y="4"/>
                  </a:moveTo>
                  <a:cubicBezTo>
                    <a:pt x="44" y="8"/>
                    <a:pt x="60" y="11"/>
                    <a:pt x="77" y="11"/>
                  </a:cubicBezTo>
                  <a:cubicBezTo>
                    <a:pt x="101" y="11"/>
                    <a:pt x="123" y="7"/>
                    <a:pt x="144" y="0"/>
                  </a:cubicBezTo>
                  <a:cubicBezTo>
                    <a:pt x="159" y="36"/>
                    <a:pt x="171" y="80"/>
                    <a:pt x="170" y="126"/>
                  </a:cubicBezTo>
                  <a:cubicBezTo>
                    <a:pt x="169" y="185"/>
                    <a:pt x="148" y="239"/>
                    <a:pt x="126" y="279"/>
                  </a:cubicBezTo>
                  <a:cubicBezTo>
                    <a:pt x="40" y="278"/>
                    <a:pt x="40" y="278"/>
                    <a:pt x="40" y="278"/>
                  </a:cubicBezTo>
                  <a:cubicBezTo>
                    <a:pt x="19" y="236"/>
                    <a:pt x="0" y="182"/>
                    <a:pt x="1" y="123"/>
                  </a:cubicBezTo>
                  <a:cubicBezTo>
                    <a:pt x="2" y="79"/>
                    <a:pt x="13" y="38"/>
                    <a:pt x="29" y="4"/>
                  </a:cubicBez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73">
              <a:extLst>
                <a:ext uri="{FF2B5EF4-FFF2-40B4-BE49-F238E27FC236}">
                  <a16:creationId xmlns:a16="http://schemas.microsoft.com/office/drawing/2014/main" id="{9E604B66-AB6A-42DD-BD30-2A2C2FF48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8247" y="6735241"/>
              <a:ext cx="138622" cy="138622"/>
            </a:xfrm>
            <a:custGeom>
              <a:avLst/>
              <a:gdLst>
                <a:gd name="T0" fmla="*/ 1 w 104"/>
                <a:gd name="T1" fmla="*/ 51 h 104"/>
                <a:gd name="T2" fmla="*/ 51 w 104"/>
                <a:gd name="T3" fmla="*/ 103 h 104"/>
                <a:gd name="T4" fmla="*/ 103 w 104"/>
                <a:gd name="T5" fmla="*/ 53 h 104"/>
                <a:gd name="T6" fmla="*/ 53 w 104"/>
                <a:gd name="T7" fmla="*/ 1 h 104"/>
                <a:gd name="T8" fmla="*/ 1 w 104"/>
                <a:gd name="T9" fmla="*/ 5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1" y="51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4"/>
                    <a:pt x="103" y="81"/>
                    <a:pt x="103" y="53"/>
                  </a:cubicBezTo>
                  <a:cubicBezTo>
                    <a:pt x="104" y="25"/>
                    <a:pt x="81" y="1"/>
                    <a:pt x="53" y="1"/>
                  </a:cubicBezTo>
                  <a:cubicBezTo>
                    <a:pt x="25" y="0"/>
                    <a:pt x="1" y="23"/>
                    <a:pt x="1" y="51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74">
              <a:extLst>
                <a:ext uri="{FF2B5EF4-FFF2-40B4-BE49-F238E27FC236}">
                  <a16:creationId xmlns:a16="http://schemas.microsoft.com/office/drawing/2014/main" id="{4890B38F-45C8-44E5-A528-EA71E13AB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469" y="6896713"/>
              <a:ext cx="36560" cy="251347"/>
            </a:xfrm>
            <a:custGeom>
              <a:avLst/>
              <a:gdLst>
                <a:gd name="T0" fmla="*/ 0 w 24"/>
                <a:gd name="T1" fmla="*/ 165 h 165"/>
                <a:gd name="T2" fmla="*/ 21 w 24"/>
                <a:gd name="T3" fmla="*/ 165 h 165"/>
                <a:gd name="T4" fmla="*/ 24 w 24"/>
                <a:gd name="T5" fmla="*/ 1 h 165"/>
                <a:gd name="T6" fmla="*/ 3 w 24"/>
                <a:gd name="T7" fmla="*/ 0 h 165"/>
                <a:gd name="T8" fmla="*/ 0 w 24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65">
                  <a:moveTo>
                    <a:pt x="0" y="165"/>
                  </a:moveTo>
                  <a:lnTo>
                    <a:pt x="21" y="165"/>
                  </a:lnTo>
                  <a:lnTo>
                    <a:pt x="24" y="1"/>
                  </a:lnTo>
                  <a:lnTo>
                    <a:pt x="3" y="0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75">
              <a:extLst>
                <a:ext uri="{FF2B5EF4-FFF2-40B4-BE49-F238E27FC236}">
                  <a16:creationId xmlns:a16="http://schemas.microsoft.com/office/drawing/2014/main" id="{C5BAE99C-4A80-49D7-BFDE-83FF335C2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3479" y="6750474"/>
              <a:ext cx="92923" cy="91399"/>
            </a:xfrm>
            <a:custGeom>
              <a:avLst/>
              <a:gdLst>
                <a:gd name="T0" fmla="*/ 1 w 70"/>
                <a:gd name="T1" fmla="*/ 40 h 69"/>
                <a:gd name="T2" fmla="*/ 42 w 70"/>
                <a:gd name="T3" fmla="*/ 1 h 69"/>
                <a:gd name="T4" fmla="*/ 70 w 70"/>
                <a:gd name="T5" fmla="*/ 13 h 69"/>
                <a:gd name="T6" fmla="*/ 12 w 70"/>
                <a:gd name="T7" fmla="*/ 69 h 69"/>
                <a:gd name="T8" fmla="*/ 1 w 70"/>
                <a:gd name="T9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9">
                  <a:moveTo>
                    <a:pt x="1" y="40"/>
                  </a:moveTo>
                  <a:cubicBezTo>
                    <a:pt x="1" y="18"/>
                    <a:pt x="19" y="0"/>
                    <a:pt x="42" y="1"/>
                  </a:cubicBezTo>
                  <a:cubicBezTo>
                    <a:pt x="53" y="1"/>
                    <a:pt x="63" y="5"/>
                    <a:pt x="70" y="13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5" y="62"/>
                    <a:pt x="0" y="51"/>
                    <a:pt x="1" y="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76">
              <a:extLst>
                <a:ext uri="{FF2B5EF4-FFF2-40B4-BE49-F238E27FC236}">
                  <a16:creationId xmlns:a16="http://schemas.microsoft.com/office/drawing/2014/main" id="{5F9F9A65-BCC0-4E47-823D-0B57EBC8E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8712" y="6767230"/>
              <a:ext cx="92923" cy="91399"/>
            </a:xfrm>
            <a:custGeom>
              <a:avLst/>
              <a:gdLst>
                <a:gd name="T0" fmla="*/ 70 w 70"/>
                <a:gd name="T1" fmla="*/ 29 h 69"/>
                <a:gd name="T2" fmla="*/ 28 w 70"/>
                <a:gd name="T3" fmla="*/ 69 h 69"/>
                <a:gd name="T4" fmla="*/ 0 w 70"/>
                <a:gd name="T5" fmla="*/ 56 h 69"/>
                <a:gd name="T6" fmla="*/ 58 w 70"/>
                <a:gd name="T7" fmla="*/ 0 h 69"/>
                <a:gd name="T8" fmla="*/ 70 w 70"/>
                <a:gd name="T9" fmla="*/ 2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9">
                  <a:moveTo>
                    <a:pt x="70" y="29"/>
                  </a:moveTo>
                  <a:cubicBezTo>
                    <a:pt x="69" y="51"/>
                    <a:pt x="51" y="69"/>
                    <a:pt x="28" y="69"/>
                  </a:cubicBezTo>
                  <a:cubicBezTo>
                    <a:pt x="17" y="68"/>
                    <a:pt x="7" y="64"/>
                    <a:pt x="0" y="5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5" y="7"/>
                    <a:pt x="70" y="17"/>
                    <a:pt x="70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77">
              <a:extLst>
                <a:ext uri="{FF2B5EF4-FFF2-40B4-BE49-F238E27FC236}">
                  <a16:creationId xmlns:a16="http://schemas.microsoft.com/office/drawing/2014/main" id="{9935EAD9-C507-41A7-AEFB-854715B22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1490" y="6546349"/>
              <a:ext cx="176705" cy="158425"/>
            </a:xfrm>
            <a:custGeom>
              <a:avLst/>
              <a:gdLst>
                <a:gd name="T0" fmla="*/ 78 w 133"/>
                <a:gd name="T1" fmla="*/ 13 h 119"/>
                <a:gd name="T2" fmla="*/ 68 w 133"/>
                <a:gd name="T3" fmla="*/ 0 h 119"/>
                <a:gd name="T4" fmla="*/ 0 w 133"/>
                <a:gd name="T5" fmla="*/ 105 h 119"/>
                <a:gd name="T6" fmla="*/ 18 w 133"/>
                <a:gd name="T7" fmla="*/ 112 h 119"/>
                <a:gd name="T8" fmla="*/ 66 w 133"/>
                <a:gd name="T9" fmla="*/ 119 h 119"/>
                <a:gd name="T10" fmla="*/ 133 w 133"/>
                <a:gd name="T11" fmla="*/ 108 h 119"/>
                <a:gd name="T12" fmla="*/ 78 w 133"/>
                <a:gd name="T13" fmla="*/ 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119">
                  <a:moveTo>
                    <a:pt x="78" y="13"/>
                  </a:moveTo>
                  <a:cubicBezTo>
                    <a:pt x="72" y="5"/>
                    <a:pt x="68" y="0"/>
                    <a:pt x="68" y="0"/>
                  </a:cubicBezTo>
                  <a:cubicBezTo>
                    <a:pt x="68" y="0"/>
                    <a:pt x="29" y="42"/>
                    <a:pt x="0" y="105"/>
                  </a:cubicBezTo>
                  <a:cubicBezTo>
                    <a:pt x="6" y="108"/>
                    <a:pt x="12" y="110"/>
                    <a:pt x="18" y="112"/>
                  </a:cubicBezTo>
                  <a:cubicBezTo>
                    <a:pt x="33" y="116"/>
                    <a:pt x="49" y="119"/>
                    <a:pt x="66" y="119"/>
                  </a:cubicBezTo>
                  <a:cubicBezTo>
                    <a:pt x="90" y="119"/>
                    <a:pt x="112" y="115"/>
                    <a:pt x="133" y="108"/>
                  </a:cubicBezTo>
                  <a:cubicBezTo>
                    <a:pt x="115" y="64"/>
                    <a:pt x="91" y="30"/>
                    <a:pt x="78" y="13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8">
              <a:extLst>
                <a:ext uri="{FF2B5EF4-FFF2-40B4-BE49-F238E27FC236}">
                  <a16:creationId xmlns:a16="http://schemas.microsoft.com/office/drawing/2014/main" id="{EBD52C5B-7EB8-4553-B708-527E3D10D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1490" y="6546349"/>
              <a:ext cx="103587" cy="149286"/>
            </a:xfrm>
            <a:custGeom>
              <a:avLst/>
              <a:gdLst>
                <a:gd name="T0" fmla="*/ 18 w 78"/>
                <a:gd name="T1" fmla="*/ 112 h 112"/>
                <a:gd name="T2" fmla="*/ 0 w 78"/>
                <a:gd name="T3" fmla="*/ 105 h 112"/>
                <a:gd name="T4" fmla="*/ 68 w 78"/>
                <a:gd name="T5" fmla="*/ 0 h 112"/>
                <a:gd name="T6" fmla="*/ 78 w 78"/>
                <a:gd name="T7" fmla="*/ 13 h 112"/>
                <a:gd name="T8" fmla="*/ 20 w 78"/>
                <a:gd name="T9" fmla="*/ 106 h 112"/>
                <a:gd name="T10" fmla="*/ 18 w 78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12">
                  <a:moveTo>
                    <a:pt x="18" y="112"/>
                  </a:moveTo>
                  <a:cubicBezTo>
                    <a:pt x="12" y="110"/>
                    <a:pt x="6" y="108"/>
                    <a:pt x="0" y="105"/>
                  </a:cubicBezTo>
                  <a:cubicBezTo>
                    <a:pt x="29" y="42"/>
                    <a:pt x="68" y="0"/>
                    <a:pt x="68" y="0"/>
                  </a:cubicBezTo>
                  <a:cubicBezTo>
                    <a:pt x="68" y="0"/>
                    <a:pt x="72" y="5"/>
                    <a:pt x="78" y="13"/>
                  </a:cubicBezTo>
                  <a:cubicBezTo>
                    <a:pt x="65" y="29"/>
                    <a:pt x="40" y="62"/>
                    <a:pt x="20" y="106"/>
                  </a:cubicBezTo>
                  <a:cubicBezTo>
                    <a:pt x="19" y="108"/>
                    <a:pt x="19" y="110"/>
                    <a:pt x="18" y="112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4537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12072EB-3421-44FB-8CB4-25AE6B42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Payments</a:t>
            </a:r>
          </a:p>
        </p:txBody>
      </p:sp>
      <p:pic>
        <p:nvPicPr>
          <p:cNvPr id="2" name="payments">
            <a:hlinkClick r:id="" action="ppaction://media"/>
            <a:extLst>
              <a:ext uri="{FF2B5EF4-FFF2-40B4-BE49-F238E27FC236}">
                <a16:creationId xmlns:a16="http://schemas.microsoft.com/office/drawing/2014/main" id="{7D9C4127-A914-45FD-A0A5-00DA89F6E0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9143" y="1225315"/>
            <a:ext cx="2648295" cy="4708080"/>
          </a:xfrm>
          <a:prstGeom prst="rect">
            <a:avLst/>
          </a:prstGeom>
          <a:ln w="6350" cap="sq">
            <a:solidFill>
              <a:schemeClr val="accent5"/>
            </a:solidFill>
            <a:prstDash val="solid"/>
            <a:miter lim="800000"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2ADED4-949B-462F-9B1B-2E2CA6C21EC3}"/>
              </a:ext>
            </a:extLst>
          </p:cNvPr>
          <p:cNvSpPr txBox="1"/>
          <p:nvPr/>
        </p:nvSpPr>
        <p:spPr>
          <a:xfrm>
            <a:off x="1952154" y="4867470"/>
            <a:ext cx="6201498" cy="514325"/>
          </a:xfrm>
          <a:prstGeom prst="rect">
            <a:avLst/>
          </a:prstGeom>
          <a:noFill/>
        </p:spPr>
        <p:txBody>
          <a:bodyPr wrap="square" lIns="149831" tIns="119865" rIns="149831" bIns="11986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Learn more on 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hlinkClick r:id="rId6"/>
              </a:rPr>
              <a:t>Microsoft Seller Center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C3717-6AA0-424D-B0D1-B845C531F10A}"/>
              </a:ext>
            </a:extLst>
          </p:cNvPr>
          <p:cNvSpPr/>
          <p:nvPr/>
        </p:nvSpPr>
        <p:spPr>
          <a:xfrm>
            <a:off x="5237053" y="2233464"/>
            <a:ext cx="30579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Stripe is currently supported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Visit Microsoft seller center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Obtain merchant ID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Start building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DBE0F4-559B-4EB9-B0AF-4AFF888B6B43}"/>
              </a:ext>
            </a:extLst>
          </p:cNvPr>
          <p:cNvCxnSpPr>
            <a:cxnSpLocks/>
          </p:cNvCxnSpPr>
          <p:nvPr/>
        </p:nvCxnSpPr>
        <p:spPr>
          <a:xfrm>
            <a:off x="5052903" y="2148338"/>
            <a:ext cx="0" cy="2478577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AA33AC4-B179-4E64-BF53-D7CFC8CFC842}"/>
              </a:ext>
            </a:extLst>
          </p:cNvPr>
          <p:cNvSpPr/>
          <p:nvPr/>
        </p:nvSpPr>
        <p:spPr>
          <a:xfrm>
            <a:off x="457200" y="2510463"/>
            <a:ext cx="44115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Works across most major platforms</a:t>
            </a:r>
          </a:p>
          <a:p>
            <a:pPr algn="r"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Fast and simple payment experience</a:t>
            </a:r>
          </a:p>
          <a:p>
            <a:pPr algn="r"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Bring commerce capabilities to your bot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1CB2F6-50C5-42AA-BEF7-00F4BE342ED2}"/>
              </a:ext>
            </a:extLst>
          </p:cNvPr>
          <p:cNvSpPr/>
          <p:nvPr/>
        </p:nvSpPr>
        <p:spPr>
          <a:xfrm>
            <a:off x="2095336" y="5279892"/>
            <a:ext cx="5915134" cy="61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Read the 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hlinkClick r:id="rId7"/>
              </a:rPr>
              <a:t>integration guide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 for the bot framework </a:t>
            </a:r>
          </a:p>
        </p:txBody>
      </p:sp>
    </p:spTree>
    <p:extLst>
      <p:ext uri="{BB962C8B-B14F-4D97-AF65-F5344CB8AC3E}">
        <p14:creationId xmlns:p14="http://schemas.microsoft.com/office/powerpoint/2010/main" val="4193947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">
            <a:extLst>
              <a:ext uri="{FF2B5EF4-FFF2-40B4-BE49-F238E27FC236}">
                <a16:creationId xmlns:a16="http://schemas.microsoft.com/office/drawing/2014/main" id="{5E878311-02B9-4F8C-A3B0-0BBFEA05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Speech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C535CE2-B492-4643-AC45-B0F8F57C5D05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7">
            <a:extLst>
              <a:ext uri="{FF2B5EF4-FFF2-40B4-BE49-F238E27FC236}">
                <a16:creationId xmlns:a16="http://schemas.microsoft.com/office/drawing/2014/main" id="{F2B722A0-1ED0-41D7-942F-4AB90F643F60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Deep Integration</a:t>
            </a:r>
          </a:p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Across the Bot Framework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53AF37-9612-4710-B39C-911F60ECA061}"/>
              </a:ext>
            </a:extLst>
          </p:cNvPr>
          <p:cNvGrpSpPr/>
          <p:nvPr/>
        </p:nvGrpSpPr>
        <p:grpSpPr>
          <a:xfrm>
            <a:off x="877977" y="2804422"/>
            <a:ext cx="3275083" cy="3364862"/>
            <a:chOff x="877977" y="2804422"/>
            <a:chExt cx="3275083" cy="3364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8DF9F5E-3E36-468F-A7DD-94D7E96DCBED}"/>
                </a:ext>
              </a:extLst>
            </p:cNvPr>
            <p:cNvSpPr/>
            <p:nvPr/>
          </p:nvSpPr>
          <p:spPr bwMode="auto">
            <a:xfrm>
              <a:off x="980679" y="2882345"/>
              <a:ext cx="3077361" cy="3209803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70BEAA9-9579-40D3-910A-8E283F63646C}"/>
                </a:ext>
              </a:extLst>
            </p:cNvPr>
            <p:cNvSpPr/>
            <p:nvPr/>
          </p:nvSpPr>
          <p:spPr bwMode="auto">
            <a:xfrm>
              <a:off x="877977" y="2804422"/>
              <a:ext cx="3275083" cy="336486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3974" fontAlgn="base">
                <a:spcBef>
                  <a:spcPts val="492"/>
                </a:spcBef>
                <a:spcAft>
                  <a:spcPct val="0"/>
                </a:spcAft>
              </a:pPr>
              <a:endPara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7B1BD23-4373-4DF2-8E20-DCAB59D8FBE6}"/>
                </a:ext>
              </a:extLst>
            </p:cNvPr>
            <p:cNvSpPr/>
            <p:nvPr/>
          </p:nvSpPr>
          <p:spPr>
            <a:xfrm>
              <a:off x="995716" y="4021850"/>
              <a:ext cx="3052342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 err="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DirectLine</a:t>
              </a:r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 support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47CF00F-D0F8-413B-9C37-B67A7D1A3D0A}"/>
                </a:ext>
              </a:extLst>
            </p:cNvPr>
            <p:cNvSpPr/>
            <p:nvPr/>
          </p:nvSpPr>
          <p:spPr>
            <a:xfrm>
              <a:off x="980681" y="4703288"/>
              <a:ext cx="3052342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 err="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WebChat</a:t>
              </a:r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 control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C481A0C-DC11-4873-AE3F-3D4539DA5361}"/>
                </a:ext>
              </a:extLst>
            </p:cNvPr>
            <p:cNvSpPr/>
            <p:nvPr/>
          </p:nvSpPr>
          <p:spPr>
            <a:xfrm>
              <a:off x="980679" y="5384728"/>
              <a:ext cx="3077361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Cortana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913DF7C-F045-4A4C-940E-322F81813247}"/>
                </a:ext>
              </a:extLst>
            </p:cNvPr>
            <p:cNvCxnSpPr>
              <a:cxnSpLocks/>
            </p:cNvCxnSpPr>
            <p:nvPr/>
          </p:nvCxnSpPr>
          <p:spPr>
            <a:xfrm>
              <a:off x="1259195" y="4651246"/>
              <a:ext cx="2563878" cy="0"/>
            </a:xfrm>
            <a:prstGeom prst="line">
              <a:avLst/>
            </a:prstGeom>
            <a:noFill/>
            <a:ln w="317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A47E147-8244-48D6-8E1E-1C640659C2C3}"/>
                </a:ext>
              </a:extLst>
            </p:cNvPr>
            <p:cNvCxnSpPr>
              <a:cxnSpLocks/>
            </p:cNvCxnSpPr>
            <p:nvPr/>
          </p:nvCxnSpPr>
          <p:spPr>
            <a:xfrm>
              <a:off x="1259195" y="5332684"/>
              <a:ext cx="2563878" cy="0"/>
            </a:xfrm>
            <a:prstGeom prst="line">
              <a:avLst/>
            </a:prstGeom>
            <a:noFill/>
            <a:ln w="317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CD072ED-F3C7-4594-BB7C-36E62FAA1A38}"/>
                </a:ext>
              </a:extLst>
            </p:cNvPr>
            <p:cNvSpPr/>
            <p:nvPr/>
          </p:nvSpPr>
          <p:spPr>
            <a:xfrm>
              <a:off x="995716" y="2938367"/>
              <a:ext cx="3052342" cy="1134550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40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</a:rPr>
                <a:t>SPEECH IN PROTOCOLS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2A5FDD-CBC7-4B8B-96AF-65B4B2117C23}"/>
              </a:ext>
            </a:extLst>
          </p:cNvPr>
          <p:cNvGrpSpPr/>
          <p:nvPr/>
        </p:nvGrpSpPr>
        <p:grpSpPr>
          <a:xfrm>
            <a:off x="4725215" y="2804422"/>
            <a:ext cx="3125827" cy="3364862"/>
            <a:chOff x="4725215" y="2804422"/>
            <a:chExt cx="3125827" cy="33648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C76918B-9D4E-499D-A815-B0810A532E93}"/>
                </a:ext>
              </a:extLst>
            </p:cNvPr>
            <p:cNvSpPr/>
            <p:nvPr/>
          </p:nvSpPr>
          <p:spPr bwMode="auto">
            <a:xfrm>
              <a:off x="4816114" y="2882345"/>
              <a:ext cx="2943636" cy="3209803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974D16C-BC8A-4BBB-B43A-98F1E55CBDB9}"/>
                </a:ext>
              </a:extLst>
            </p:cNvPr>
            <p:cNvSpPr/>
            <p:nvPr/>
          </p:nvSpPr>
          <p:spPr bwMode="auto">
            <a:xfrm>
              <a:off x="4725215" y="2804422"/>
              <a:ext cx="3125827" cy="3364862"/>
            </a:xfrm>
            <a:prstGeom prst="rect">
              <a:avLst/>
            </a:prstGeom>
            <a:noFill/>
            <a:ln w="9525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3974" fontAlgn="base">
                <a:spcBef>
                  <a:spcPts val="492"/>
                </a:spcBef>
                <a:spcAft>
                  <a:spcPct val="0"/>
                </a:spcAft>
              </a:pPr>
              <a:endPara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F56F47E-8A93-4CB0-909F-435B3DBD4D23}"/>
                </a:ext>
              </a:extLst>
            </p:cNvPr>
            <p:cNvSpPr/>
            <p:nvPr/>
          </p:nvSpPr>
          <p:spPr>
            <a:xfrm>
              <a:off x="4836131" y="4021850"/>
              <a:ext cx="2943636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SSML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1DDA3E9-BC2F-487C-A0CA-B64998187645}"/>
                </a:ext>
              </a:extLst>
            </p:cNvPr>
            <p:cNvSpPr/>
            <p:nvPr/>
          </p:nvSpPr>
          <p:spPr>
            <a:xfrm>
              <a:off x="4797201" y="4703288"/>
              <a:ext cx="2943635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Speech friendly prompts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25E130F-46AC-4FCE-8180-027C594C3494}"/>
                </a:ext>
              </a:extLst>
            </p:cNvPr>
            <p:cNvSpPr/>
            <p:nvPr/>
          </p:nvSpPr>
          <p:spPr>
            <a:xfrm>
              <a:off x="4827524" y="5384728"/>
              <a:ext cx="2943636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Conversation management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A1ECF1E-78A4-4AA9-ADF8-AA4B300EE526}"/>
                </a:ext>
              </a:extLst>
            </p:cNvPr>
            <p:cNvCxnSpPr>
              <a:cxnSpLocks/>
            </p:cNvCxnSpPr>
            <p:nvPr/>
          </p:nvCxnSpPr>
          <p:spPr>
            <a:xfrm>
              <a:off x="4956619" y="4651246"/>
              <a:ext cx="2563878" cy="0"/>
            </a:xfrm>
            <a:prstGeom prst="line">
              <a:avLst/>
            </a:prstGeom>
            <a:noFill/>
            <a:ln w="3175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213EF23-00CE-409D-8EDF-664DC8654CFE}"/>
                </a:ext>
              </a:extLst>
            </p:cNvPr>
            <p:cNvCxnSpPr>
              <a:cxnSpLocks/>
            </p:cNvCxnSpPr>
            <p:nvPr/>
          </p:nvCxnSpPr>
          <p:spPr>
            <a:xfrm>
              <a:off x="5010976" y="5332684"/>
              <a:ext cx="2563878" cy="0"/>
            </a:xfrm>
            <a:prstGeom prst="line">
              <a:avLst/>
            </a:prstGeom>
            <a:noFill/>
            <a:ln w="3175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CDC04B7-1E4C-47E9-9CD3-79A251478B8D}"/>
                </a:ext>
              </a:extLst>
            </p:cNvPr>
            <p:cNvSpPr/>
            <p:nvPr/>
          </p:nvSpPr>
          <p:spPr>
            <a:xfrm>
              <a:off x="4813300" y="2938367"/>
              <a:ext cx="2933700" cy="1134550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400" dirty="0">
                  <a:gradFill>
                    <a:gsLst>
                      <a:gs pos="1250">
                        <a:schemeClr val="accent4"/>
                      </a:gs>
                      <a:gs pos="100000">
                        <a:schemeClr val="accent4"/>
                      </a:gs>
                    </a:gsLst>
                    <a:lin ang="5400000" scaled="0"/>
                  </a:gradFill>
                </a:rPr>
                <a:t>SPEECH </a:t>
              </a:r>
              <a:br>
                <a:rPr lang="en-US" sz="2400" dirty="0">
                  <a:gradFill>
                    <a:gsLst>
                      <a:gs pos="1250">
                        <a:schemeClr val="accent4"/>
                      </a:gs>
                      <a:gs pos="100000">
                        <a:schemeClr val="accent4"/>
                      </a:gs>
                    </a:gsLst>
                    <a:lin ang="5400000" scaled="0"/>
                  </a:gradFill>
                </a:rPr>
              </a:br>
              <a:r>
                <a:rPr lang="en-US" sz="2400" dirty="0">
                  <a:gradFill>
                    <a:gsLst>
                      <a:gs pos="1250">
                        <a:schemeClr val="accent4"/>
                      </a:gs>
                      <a:gs pos="100000">
                        <a:schemeClr val="accent4"/>
                      </a:gs>
                    </a:gsLst>
                    <a:lin ang="5400000" scaled="0"/>
                  </a:gradFill>
                </a:rPr>
                <a:t>IN SDKS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0CEEE92-E841-4F67-9063-6D9C1B03678B}"/>
              </a:ext>
            </a:extLst>
          </p:cNvPr>
          <p:cNvGrpSpPr/>
          <p:nvPr/>
        </p:nvGrpSpPr>
        <p:grpSpPr>
          <a:xfrm>
            <a:off x="8356232" y="2804422"/>
            <a:ext cx="3202265" cy="3364862"/>
            <a:chOff x="8356232" y="2804422"/>
            <a:chExt cx="3202265" cy="336486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6B66A71-C01A-47CE-A5EB-C44F44269618}"/>
                </a:ext>
              </a:extLst>
            </p:cNvPr>
            <p:cNvSpPr/>
            <p:nvPr/>
          </p:nvSpPr>
          <p:spPr bwMode="auto">
            <a:xfrm>
              <a:off x="8454384" y="2882346"/>
              <a:ext cx="3006658" cy="320980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4E67B36-7411-466C-BAA5-32254706975F}"/>
                </a:ext>
              </a:extLst>
            </p:cNvPr>
            <p:cNvSpPr/>
            <p:nvPr/>
          </p:nvSpPr>
          <p:spPr bwMode="auto">
            <a:xfrm>
              <a:off x="8356232" y="2804422"/>
              <a:ext cx="3202265" cy="336486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3974" fontAlgn="base">
                <a:spcBef>
                  <a:spcPts val="492"/>
                </a:spcBef>
                <a:spcAft>
                  <a:spcPct val="0"/>
                </a:spcAft>
              </a:pPr>
              <a:endPara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73E6B5D-5920-453A-9641-40606C2985C1}"/>
                </a:ext>
              </a:extLst>
            </p:cNvPr>
            <p:cNvSpPr/>
            <p:nvPr/>
          </p:nvSpPr>
          <p:spPr>
            <a:xfrm>
              <a:off x="8485895" y="4021850"/>
              <a:ext cx="2943636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Modeled conversations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E87AF1D-A532-43D5-B457-D76920A16F1D}"/>
                </a:ext>
              </a:extLst>
            </p:cNvPr>
            <p:cNvSpPr/>
            <p:nvPr/>
          </p:nvSpPr>
          <p:spPr>
            <a:xfrm>
              <a:off x="8485896" y="5117331"/>
              <a:ext cx="2943635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Common model (Cortana, Bing speech, custom speech recognition)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6CD5860-83E6-4100-AA23-63F9572527AD}"/>
                </a:ext>
              </a:extLst>
            </p:cNvPr>
            <p:cNvCxnSpPr>
              <a:cxnSpLocks/>
            </p:cNvCxnSpPr>
            <p:nvPr/>
          </p:nvCxnSpPr>
          <p:spPr>
            <a:xfrm>
              <a:off x="8724093" y="4754129"/>
              <a:ext cx="2563878" cy="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344ABF4-3879-4AC3-BA29-154B195BFD08}"/>
                </a:ext>
              </a:extLst>
            </p:cNvPr>
            <p:cNvSpPr/>
            <p:nvPr/>
          </p:nvSpPr>
          <p:spPr>
            <a:xfrm>
              <a:off x="8454384" y="2938367"/>
              <a:ext cx="2988316" cy="1134550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400" dirty="0">
                  <a:gradFill>
                    <a:gsLst>
                      <a:gs pos="125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SPEECH </a:t>
              </a:r>
              <a:br>
                <a:rPr lang="en-US" sz="2400" dirty="0">
                  <a:gradFill>
                    <a:gsLst>
                      <a:gs pos="125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</a:br>
              <a:r>
                <a:rPr lang="en-US" sz="2400" dirty="0">
                  <a:gradFill>
                    <a:gsLst>
                      <a:gs pos="125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IN LUIS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F3F7830-7C46-4E14-BC9E-6602432F00ED}"/>
              </a:ext>
            </a:extLst>
          </p:cNvPr>
          <p:cNvSpPr txBox="1"/>
          <p:nvPr/>
        </p:nvSpPr>
        <p:spPr>
          <a:xfrm>
            <a:off x="2782475" y="6360645"/>
            <a:ext cx="6436121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hlinkClick r:id="rId3"/>
              </a:rPr>
              <a:t>https://blog.botframework.com/2017/06/26/Speech-To-Text/</a:t>
            </a:r>
            <a:r>
              <a:rPr lang="en-US" sz="1800" dirty="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80403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805E-6 1.35724E-6 L -2.91805E-6 -0.0519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D56BECC-4E31-43AF-8889-C898338C6709}"/>
              </a:ext>
            </a:extLst>
          </p:cNvPr>
          <p:cNvSpPr/>
          <p:nvPr/>
        </p:nvSpPr>
        <p:spPr>
          <a:xfrm>
            <a:off x="9962244" y="6345823"/>
            <a:ext cx="2293813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1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(*) Recognizers are open-sourced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F29008-C5EB-46C4-865D-156266E3C228}"/>
              </a:ext>
            </a:extLst>
          </p:cNvPr>
          <p:cNvSpPr/>
          <p:nvPr/>
        </p:nvSpPr>
        <p:spPr>
          <a:xfrm>
            <a:off x="6675438" y="2742703"/>
            <a:ext cx="47000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" pitchFamily="34" charset="0"/>
              </a:rPr>
              <a:t>More new features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735AD1E8-4D2A-421A-8B14-D594354F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LUIS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4867604-8AE7-42E4-AF35-ECCAB83BD26D}"/>
              </a:ext>
            </a:extLst>
          </p:cNvPr>
          <p:cNvSpPr/>
          <p:nvPr/>
        </p:nvSpPr>
        <p:spPr bwMode="auto">
          <a:xfrm>
            <a:off x="1646237" y="3254880"/>
            <a:ext cx="4594906" cy="1693357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accent5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40F013-E109-449D-87B7-4E554CE4E54C}"/>
              </a:ext>
            </a:extLst>
          </p:cNvPr>
          <p:cNvSpPr/>
          <p:nvPr/>
        </p:nvSpPr>
        <p:spPr bwMode="auto">
          <a:xfrm>
            <a:off x="1771014" y="2710945"/>
            <a:ext cx="4345352" cy="42963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rPr>
              <a:t>Top requested features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7749B-4041-4A25-B23F-9A3AC8A42D54}"/>
              </a:ext>
            </a:extLst>
          </p:cNvPr>
          <p:cNvSpPr/>
          <p:nvPr/>
        </p:nvSpPr>
        <p:spPr bwMode="auto">
          <a:xfrm>
            <a:off x="1596165" y="341442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5D4E56E-4BE8-4B6F-BC01-B2B5B9CF2710}"/>
              </a:ext>
            </a:extLst>
          </p:cNvPr>
          <p:cNvSpPr/>
          <p:nvPr/>
        </p:nvSpPr>
        <p:spPr bwMode="auto">
          <a:xfrm>
            <a:off x="1596165" y="3909253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B36FC2-47B6-4877-A31F-17A3C7B73B9C}"/>
              </a:ext>
            </a:extLst>
          </p:cNvPr>
          <p:cNvSpPr/>
          <p:nvPr/>
        </p:nvSpPr>
        <p:spPr bwMode="auto">
          <a:xfrm>
            <a:off x="1596165" y="440407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46CC6D-4EBD-410A-84B3-9B3BC2A734C8}"/>
              </a:ext>
            </a:extLst>
          </p:cNvPr>
          <p:cNvSpPr/>
          <p:nvPr/>
        </p:nvSpPr>
        <p:spPr bwMode="auto">
          <a:xfrm>
            <a:off x="1646238" y="3254881"/>
            <a:ext cx="4891535" cy="74926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 staging and versioning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More languages (Dutch, Korean, dialects)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Increased intent and entity limits 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25 customizable prebuilt domains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345FD06-D2E6-4B4C-BDB1-F2F6F011AC44}"/>
              </a:ext>
            </a:extLst>
          </p:cNvPr>
          <p:cNvSpPr/>
          <p:nvPr/>
        </p:nvSpPr>
        <p:spPr bwMode="auto">
          <a:xfrm>
            <a:off x="1596165" y="4898904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580E454-33AC-40B7-BBFD-0A7B33970D82}"/>
              </a:ext>
            </a:extLst>
          </p:cNvPr>
          <p:cNvSpPr/>
          <p:nvPr/>
        </p:nvSpPr>
        <p:spPr bwMode="auto">
          <a:xfrm>
            <a:off x="6962524" y="3254881"/>
            <a:ext cx="3851836" cy="1707644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accent5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9AB0928-1528-4BC5-9D47-BF7B5D13E0C5}"/>
              </a:ext>
            </a:extLst>
          </p:cNvPr>
          <p:cNvSpPr/>
          <p:nvPr/>
        </p:nvSpPr>
        <p:spPr bwMode="auto">
          <a:xfrm>
            <a:off x="6912452" y="341442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08CC3D5-D409-42C5-A4C8-96F9D75672A2}"/>
              </a:ext>
            </a:extLst>
          </p:cNvPr>
          <p:cNvSpPr/>
          <p:nvPr/>
        </p:nvSpPr>
        <p:spPr bwMode="auto">
          <a:xfrm>
            <a:off x="6912452" y="3909253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6DFCE39-28F6-470B-A653-612CD4037702}"/>
              </a:ext>
            </a:extLst>
          </p:cNvPr>
          <p:cNvSpPr/>
          <p:nvPr/>
        </p:nvSpPr>
        <p:spPr bwMode="auto">
          <a:xfrm>
            <a:off x="6912452" y="440407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BC0902-73F7-475F-887A-7943219094B1}"/>
              </a:ext>
            </a:extLst>
          </p:cNvPr>
          <p:cNvSpPr/>
          <p:nvPr/>
        </p:nvSpPr>
        <p:spPr bwMode="auto">
          <a:xfrm>
            <a:off x="6962524" y="3254881"/>
            <a:ext cx="4275271" cy="74926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Lists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Improved recognizers(*)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Semantic dictionaries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Spell checking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5E82842-5B2E-4D7D-A625-610AAFD72166}"/>
              </a:ext>
            </a:extLst>
          </p:cNvPr>
          <p:cNvSpPr/>
          <p:nvPr/>
        </p:nvSpPr>
        <p:spPr bwMode="auto">
          <a:xfrm>
            <a:off x="6912452" y="4898904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DEE55D-545E-471E-82CD-2DEE0152556A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7">
            <a:extLst>
              <a:ext uri="{FF2B5EF4-FFF2-40B4-BE49-F238E27FC236}">
                <a16:creationId xmlns:a16="http://schemas.microsoft.com/office/drawing/2014/main" id="{73DC6A38-5850-4E29-AA99-7F873B037D99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Language Understanding</a:t>
            </a:r>
          </a:p>
        </p:txBody>
      </p:sp>
    </p:spTree>
    <p:extLst>
      <p:ext uri="{BB962C8B-B14F-4D97-AF65-F5344CB8AC3E}">
        <p14:creationId xmlns:p14="http://schemas.microsoft.com/office/powerpoint/2010/main" val="95779731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B65704-C9E3-4420-8FC1-761FA56CF08F}"/>
              </a:ext>
            </a:extLst>
          </p:cNvPr>
          <p:cNvSpPr/>
          <p:nvPr/>
        </p:nvSpPr>
        <p:spPr bwMode="auto">
          <a:xfrm>
            <a:off x="5761038" y="0"/>
            <a:ext cx="6675437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analytics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901" y="-1"/>
            <a:ext cx="5059710" cy="6994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26566-DFD6-4A38-B1A2-42A780175B17}"/>
              </a:ext>
            </a:extLst>
          </p:cNvPr>
          <p:cNvSpPr txBox="1"/>
          <p:nvPr/>
        </p:nvSpPr>
        <p:spPr>
          <a:xfrm>
            <a:off x="274639" y="1933861"/>
            <a:ext cx="3062377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Insights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Bots Logging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FAB43-770E-445F-80CB-95F4C2734280}"/>
              </a:ext>
            </a:extLst>
          </p:cNvPr>
          <p:cNvSpPr txBox="1"/>
          <p:nvPr/>
        </p:nvSpPr>
        <p:spPr>
          <a:xfrm>
            <a:off x="253619" y="5475890"/>
            <a:ext cx="419832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http://aka.ms/LearnAI-Ethics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9EC5F2-687B-4EBB-92A3-0444985AB6DD}"/>
              </a:ext>
            </a:extLst>
          </p:cNvPr>
          <p:cNvCxnSpPr/>
          <p:nvPr/>
        </p:nvCxnSpPr>
        <p:spPr>
          <a:xfrm>
            <a:off x="1460938" y="3321266"/>
            <a:ext cx="0" cy="204951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42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Framework Emulator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26566-DFD6-4A38-B1A2-42A780175B17}"/>
              </a:ext>
            </a:extLst>
          </p:cNvPr>
          <p:cNvSpPr txBox="1"/>
          <p:nvPr/>
        </p:nvSpPr>
        <p:spPr>
          <a:xfrm>
            <a:off x="274639" y="1933861"/>
            <a:ext cx="4403687" cy="322017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Desktop application that allows bot developers to test and debug bots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hlinkClick r:id="rId3"/>
              </a:rPr>
              <a:t>https://aka.ms/botemulator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You can also use the Web-Chat Portal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D7E980-0D9A-44CA-B022-982E87F03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352" y="1488429"/>
            <a:ext cx="6301793" cy="51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35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923561-15D3-4578-A4AA-AFDE85ED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Bots State Management</a:t>
            </a:r>
            <a:endParaRPr lang="en-US" sz="6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275748-DE9D-4C5B-A415-020B12FE73B0}"/>
              </a:ext>
            </a:extLst>
          </p:cNvPr>
          <p:cNvSpPr/>
          <p:nvPr/>
        </p:nvSpPr>
        <p:spPr bwMode="auto">
          <a:xfrm>
            <a:off x="274639" y="1590647"/>
            <a:ext cx="10697172" cy="4651404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Maintaining state allows your bot to have more meaningful conversations by </a:t>
            </a:r>
            <a:r>
              <a:rPr lang="en-US" sz="32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remembering</a:t>
            </a: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certain things about a user or conversation. 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endParaRPr lang="en-US" sz="3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457200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The SDK includes 3 "buckets":</a:t>
            </a:r>
          </a:p>
          <a:p>
            <a:pPr marL="989381" lvl="1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User state</a:t>
            </a:r>
          </a:p>
          <a:p>
            <a:pPr marL="989381" lvl="1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Conversation state (group or not)</a:t>
            </a:r>
          </a:p>
          <a:p>
            <a:pPr marL="989381" lvl="1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Private conversation state (specific user)</a:t>
            </a:r>
          </a:p>
          <a:p>
            <a:pPr marL="457200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3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92050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923561-15D3-4578-A4AA-AFDE85ED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Bots State Management</a:t>
            </a:r>
            <a:endParaRPr lang="en-US" sz="6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275748-DE9D-4C5B-A415-020B12FE73B0}"/>
              </a:ext>
            </a:extLst>
          </p:cNvPr>
          <p:cNvSpPr/>
          <p:nvPr/>
        </p:nvSpPr>
        <p:spPr bwMode="auto">
          <a:xfrm>
            <a:off x="360688" y="2047847"/>
            <a:ext cx="10697172" cy="4651404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SDK Storage Options</a:t>
            </a:r>
          </a:p>
          <a:p>
            <a:pPr marL="989381" lvl="1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Memory (data is cleared each time the bot is restarted)</a:t>
            </a:r>
          </a:p>
          <a:p>
            <a:pPr marL="989381" lvl="1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 Blob Storage</a:t>
            </a:r>
          </a:p>
          <a:p>
            <a:pPr marL="989381" lvl="1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 CosmosDB</a:t>
            </a:r>
          </a:p>
          <a:p>
            <a:pPr marL="457200" indent="-457200" defTabSz="763974" fontAlgn="base">
              <a:spcBef>
                <a:spcPts val="147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For other options, write directly to storage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endParaRPr lang="en-US" sz="3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endParaRPr lang="en-US" sz="3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14785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FCB934-66DA-43F9-9E94-59A0476FA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634" y="1212849"/>
            <a:ext cx="8160169" cy="50421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5ACACB8-88D7-410E-AD81-C8F3B1FEC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Bots State Management</a:t>
            </a:r>
            <a:endParaRPr lang="en-US" sz="6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E6100F-4DB0-4310-ABA4-D597B5634CDB}"/>
              </a:ext>
            </a:extLst>
          </p:cNvPr>
          <p:cNvSpPr txBox="1"/>
          <p:nvPr/>
        </p:nvSpPr>
        <p:spPr>
          <a:xfrm>
            <a:off x="354131" y="6255008"/>
            <a:ext cx="11728211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u="sng" dirty="0">
                <a:hlinkClick r:id="rId4"/>
              </a:rPr>
              <a:t>https://docs.microsoft.com/en-us/azure/bot-service/bot-builder-concept-middleware?view=azure-bot-service-4.0</a:t>
            </a:r>
            <a:r>
              <a:rPr lang="en-US" sz="1800" dirty="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946228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 idx="4294967295"/>
          </p:nvPr>
        </p:nvSpPr>
        <p:spPr>
          <a:xfrm>
            <a:off x="546806" y="295275"/>
            <a:ext cx="11888787" cy="91757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V3 SDK issues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C95B795-6EB8-4418-AE1D-D8A202F4342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9981" y="1211263"/>
            <a:ext cx="11885612" cy="1044575"/>
          </a:xfrm>
        </p:spPr>
        <p:txBody>
          <a:bodyPr/>
          <a:lstStyle/>
          <a:p>
            <a:pPr lvl="1" fontAlgn="ctr"/>
            <a:endParaRPr lang="en-US" sz="2040" dirty="0">
              <a:solidFill>
                <a:schemeClr val="bg2"/>
              </a:solidFill>
            </a:endParaRPr>
          </a:p>
          <a:p>
            <a:pPr marL="342834" lvl="1" indent="0" fontAlgn="ctr">
              <a:buNone/>
            </a:pPr>
            <a:endParaRPr lang="en-US" sz="2040" dirty="0">
              <a:solidFill>
                <a:schemeClr val="bg2"/>
              </a:solidFill>
            </a:endParaRPr>
          </a:p>
          <a:p>
            <a:pPr lvl="1" fontAlgn="ctr"/>
            <a:endParaRPr lang="en-US" sz="1224" dirty="0">
              <a:solidFill>
                <a:schemeClr val="bg2"/>
              </a:solidFill>
            </a:endParaRPr>
          </a:p>
        </p:txBody>
      </p:sp>
      <p:pic>
        <p:nvPicPr>
          <p:cNvPr id="2050" name="Picture 2" descr="Machine generated alternative text:&#10;SDK - Issues &#10;C#/Node have &#10;• Different names for same &#10;concepts &#10;• Different concepts &#10;• Different architectures &#10;• No common extensibility points &#10;• Complex dependency trees &#10;Both SDKs are &#10;• Monolithic &#10;• Opinionated regarding &#10;conversation management &#10;• Opinionated about state &#10;management ">
            <a:extLst>
              <a:ext uri="{FF2B5EF4-FFF2-40B4-BE49-F238E27FC236}">
                <a16:creationId xmlns:a16="http://schemas.microsoft.com/office/drawing/2014/main" id="{0DEA89C1-B690-4B4B-AD36-CBF8D1EF9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7" b="-1786"/>
          <a:stretch/>
        </p:blipFill>
        <p:spPr bwMode="auto">
          <a:xfrm>
            <a:off x="641108" y="1534819"/>
            <a:ext cx="11152494" cy="4383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36DDE8-79C8-4BF4-9348-199263E93608}"/>
              </a:ext>
            </a:extLst>
          </p:cNvPr>
          <p:cNvSpPr/>
          <p:nvPr/>
        </p:nvSpPr>
        <p:spPr>
          <a:xfrm>
            <a:off x="0" y="0"/>
            <a:ext cx="12434711" cy="1144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932597">
              <a:defRPr/>
            </a:pPr>
            <a:endParaRPr lang="de-DE" sz="1836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32597">
              <a:defRPr/>
            </a:pPr>
            <a:r>
              <a:rPr lang="de-DE" sz="4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Earlier SDK issues (V0 – V3)</a:t>
            </a:r>
            <a:endParaRPr lang="de-DE" sz="200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31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V4 SDK goals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C95B795-6EB8-4418-AE1D-D8A202F4342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0863" y="1211263"/>
            <a:ext cx="11885612" cy="1044575"/>
          </a:xfrm>
        </p:spPr>
        <p:txBody>
          <a:bodyPr/>
          <a:lstStyle/>
          <a:p>
            <a:pPr lvl="1" fontAlgn="ctr"/>
            <a:endParaRPr lang="en-US" sz="2040" dirty="0">
              <a:solidFill>
                <a:schemeClr val="bg2"/>
              </a:solidFill>
            </a:endParaRPr>
          </a:p>
          <a:p>
            <a:pPr marL="342834" lvl="1" indent="0" fontAlgn="ctr">
              <a:buNone/>
            </a:pPr>
            <a:endParaRPr lang="en-US" sz="2040" dirty="0">
              <a:solidFill>
                <a:schemeClr val="bg2"/>
              </a:solidFill>
            </a:endParaRPr>
          </a:p>
          <a:p>
            <a:pPr lvl="1" fontAlgn="ctr"/>
            <a:endParaRPr lang="en-US" sz="1224" dirty="0">
              <a:solidFill>
                <a:schemeClr val="bg2"/>
              </a:solidFill>
            </a:endParaRPr>
          </a:p>
        </p:txBody>
      </p:sp>
      <p:pic>
        <p:nvPicPr>
          <p:cNvPr id="1026" name="Picture 2" descr="Machine generated alternative text:&#10;Bot Framework &#10;SDKv4 &#10;Goals &#10;Simplify &#10;Unified &#10;Modular &#10;Extensible &#10;Simplify first bot experience &#10;Unify programming models across languages &#10;Same namespace, class, property, method names &#10;Allow devs to pick components and services &#10;Break monolithic stack into ala carte libraries &#10;Enable more innovation ">
            <a:extLst>
              <a:ext uri="{FF2B5EF4-FFF2-40B4-BE49-F238E27FC236}">
                <a16:creationId xmlns:a16="http://schemas.microsoft.com/office/drawing/2014/main" id="{9BCDBE05-7AD4-40EC-BB66-72F2453ED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279407"/>
            <a:ext cx="10955154" cy="514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7FCE23-C6C8-4732-B326-1BF64C9EAE39}"/>
              </a:ext>
            </a:extLst>
          </p:cNvPr>
          <p:cNvSpPr/>
          <p:nvPr/>
        </p:nvSpPr>
        <p:spPr>
          <a:xfrm>
            <a:off x="882" y="0"/>
            <a:ext cx="12434711" cy="1144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932597">
              <a:defRPr/>
            </a:pPr>
            <a:endParaRPr lang="de-DE" sz="2800" dirty="0">
              <a:solidFill>
                <a:prstClr val="white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932597">
              <a:defRPr/>
            </a:pPr>
            <a:r>
              <a:rPr lang="de-DE" sz="44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V4 – Actual Version</a:t>
            </a:r>
            <a:endParaRPr lang="de-DE" sz="240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5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bot? 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51D4DE-D310-4E06-BADE-77317931C6A8}"/>
              </a:ext>
            </a:extLst>
          </p:cNvPr>
          <p:cNvSpPr>
            <a:spLocks/>
          </p:cNvSpPr>
          <p:nvPr/>
        </p:nvSpPr>
        <p:spPr bwMode="auto">
          <a:xfrm>
            <a:off x="9091843" y="1872817"/>
            <a:ext cx="2400067" cy="4302822"/>
          </a:xfrm>
          <a:custGeom>
            <a:avLst/>
            <a:gdLst>
              <a:gd name="T0" fmla="*/ 108 w 108"/>
              <a:gd name="T1" fmla="*/ 188 h 196"/>
              <a:gd name="T2" fmla="*/ 99 w 108"/>
              <a:gd name="T3" fmla="*/ 196 h 196"/>
              <a:gd name="T4" fmla="*/ 8 w 108"/>
              <a:gd name="T5" fmla="*/ 196 h 196"/>
              <a:gd name="T6" fmla="*/ 0 w 108"/>
              <a:gd name="T7" fmla="*/ 188 h 196"/>
              <a:gd name="T8" fmla="*/ 0 w 108"/>
              <a:gd name="T9" fmla="*/ 8 h 196"/>
              <a:gd name="T10" fmla="*/ 8 w 108"/>
              <a:gd name="T11" fmla="*/ 0 h 196"/>
              <a:gd name="T12" fmla="*/ 99 w 108"/>
              <a:gd name="T13" fmla="*/ 0 h 196"/>
              <a:gd name="T14" fmla="*/ 108 w 108"/>
              <a:gd name="T15" fmla="*/ 8 h 196"/>
              <a:gd name="T16" fmla="*/ 108 w 108"/>
              <a:gd name="T17" fmla="*/ 18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8" h="196">
                <a:moveTo>
                  <a:pt x="108" y="188"/>
                </a:moveTo>
                <a:cubicBezTo>
                  <a:pt x="108" y="192"/>
                  <a:pt x="104" y="196"/>
                  <a:pt x="99" y="196"/>
                </a:cubicBezTo>
                <a:cubicBezTo>
                  <a:pt x="8" y="196"/>
                  <a:pt x="8" y="196"/>
                  <a:pt x="8" y="196"/>
                </a:cubicBezTo>
                <a:cubicBezTo>
                  <a:pt x="4" y="196"/>
                  <a:pt x="0" y="192"/>
                  <a:pt x="0" y="18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04" y="0"/>
                  <a:pt x="108" y="4"/>
                  <a:pt x="108" y="8"/>
                </a:cubicBezTo>
                <a:lnTo>
                  <a:pt x="108" y="18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20AE2BA1-BF87-4726-BB4C-0A3A6BABBCA3}"/>
              </a:ext>
            </a:extLst>
          </p:cNvPr>
          <p:cNvSpPr>
            <a:spLocks/>
          </p:cNvSpPr>
          <p:nvPr/>
        </p:nvSpPr>
        <p:spPr bwMode="auto">
          <a:xfrm>
            <a:off x="9625190" y="2117868"/>
            <a:ext cx="1311748" cy="64867"/>
          </a:xfrm>
          <a:custGeom>
            <a:avLst/>
            <a:gdLst>
              <a:gd name="T0" fmla="*/ 59 w 59"/>
              <a:gd name="T1" fmla="*/ 2 h 3"/>
              <a:gd name="T2" fmla="*/ 58 w 59"/>
              <a:gd name="T3" fmla="*/ 3 h 3"/>
              <a:gd name="T4" fmla="*/ 1 w 59"/>
              <a:gd name="T5" fmla="*/ 3 h 3"/>
              <a:gd name="T6" fmla="*/ 0 w 59"/>
              <a:gd name="T7" fmla="*/ 2 h 3"/>
              <a:gd name="T8" fmla="*/ 0 w 59"/>
              <a:gd name="T9" fmla="*/ 2 h 3"/>
              <a:gd name="T10" fmla="*/ 1 w 59"/>
              <a:gd name="T11" fmla="*/ 0 h 3"/>
              <a:gd name="T12" fmla="*/ 58 w 59"/>
              <a:gd name="T13" fmla="*/ 0 h 3"/>
              <a:gd name="T14" fmla="*/ 59 w 59"/>
              <a:gd name="T15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9" h="3">
                <a:moveTo>
                  <a:pt x="59" y="2"/>
                </a:moveTo>
                <a:cubicBezTo>
                  <a:pt x="59" y="2"/>
                  <a:pt x="59" y="3"/>
                  <a:pt x="58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9" y="0"/>
                  <a:pt x="59" y="1"/>
                  <a:pt x="59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A224DBC2-CAF4-4C70-9800-3B1A66E3B984}"/>
              </a:ext>
            </a:extLst>
          </p:cNvPr>
          <p:cNvSpPr>
            <a:spLocks/>
          </p:cNvSpPr>
          <p:nvPr/>
        </p:nvSpPr>
        <p:spPr bwMode="auto">
          <a:xfrm>
            <a:off x="9199952" y="5800854"/>
            <a:ext cx="245051" cy="129733"/>
          </a:xfrm>
          <a:custGeom>
            <a:avLst/>
            <a:gdLst>
              <a:gd name="T0" fmla="*/ 11 w 11"/>
              <a:gd name="T1" fmla="*/ 3 h 6"/>
              <a:gd name="T2" fmla="*/ 8 w 11"/>
              <a:gd name="T3" fmla="*/ 6 h 6"/>
              <a:gd name="T4" fmla="*/ 3 w 11"/>
              <a:gd name="T5" fmla="*/ 6 h 6"/>
              <a:gd name="T6" fmla="*/ 0 w 11"/>
              <a:gd name="T7" fmla="*/ 3 h 6"/>
              <a:gd name="T8" fmla="*/ 0 w 11"/>
              <a:gd name="T9" fmla="*/ 3 h 6"/>
              <a:gd name="T10" fmla="*/ 3 w 11"/>
              <a:gd name="T11" fmla="*/ 0 h 6"/>
              <a:gd name="T12" fmla="*/ 8 w 11"/>
              <a:gd name="T13" fmla="*/ 0 h 6"/>
              <a:gd name="T14" fmla="*/ 11 w 11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6">
                <a:moveTo>
                  <a:pt x="11" y="3"/>
                </a:moveTo>
                <a:cubicBezTo>
                  <a:pt x="11" y="5"/>
                  <a:pt x="10" y="6"/>
                  <a:pt x="8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8" y="0"/>
                  <a:pt x="8" y="0"/>
                  <a:pt x="8" y="0"/>
                </a:cubicBezTo>
                <a:cubicBezTo>
                  <a:pt x="10" y="0"/>
                  <a:pt x="11" y="2"/>
                  <a:pt x="11" y="3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1A3117E7-1661-4BCF-9320-2E11EF78B9C5}"/>
              </a:ext>
            </a:extLst>
          </p:cNvPr>
          <p:cNvSpPr>
            <a:spLocks/>
          </p:cNvSpPr>
          <p:nvPr/>
        </p:nvSpPr>
        <p:spPr bwMode="auto">
          <a:xfrm>
            <a:off x="11117123" y="5800854"/>
            <a:ext cx="245051" cy="129733"/>
          </a:xfrm>
          <a:custGeom>
            <a:avLst/>
            <a:gdLst>
              <a:gd name="T0" fmla="*/ 11 w 11"/>
              <a:gd name="T1" fmla="*/ 3 h 6"/>
              <a:gd name="T2" fmla="*/ 8 w 11"/>
              <a:gd name="T3" fmla="*/ 6 h 6"/>
              <a:gd name="T4" fmla="*/ 3 w 11"/>
              <a:gd name="T5" fmla="*/ 6 h 6"/>
              <a:gd name="T6" fmla="*/ 0 w 11"/>
              <a:gd name="T7" fmla="*/ 3 h 6"/>
              <a:gd name="T8" fmla="*/ 0 w 11"/>
              <a:gd name="T9" fmla="*/ 3 h 6"/>
              <a:gd name="T10" fmla="*/ 3 w 11"/>
              <a:gd name="T11" fmla="*/ 0 h 6"/>
              <a:gd name="T12" fmla="*/ 8 w 11"/>
              <a:gd name="T13" fmla="*/ 0 h 6"/>
              <a:gd name="T14" fmla="*/ 11 w 11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6">
                <a:moveTo>
                  <a:pt x="11" y="3"/>
                </a:moveTo>
                <a:cubicBezTo>
                  <a:pt x="11" y="5"/>
                  <a:pt x="9" y="6"/>
                  <a:pt x="8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11" y="2"/>
                  <a:pt x="11" y="3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AB76AA29-2877-4013-9765-1BE2F847EFBD}"/>
              </a:ext>
            </a:extLst>
          </p:cNvPr>
          <p:cNvSpPr>
            <a:spLocks/>
          </p:cNvSpPr>
          <p:nvPr/>
        </p:nvSpPr>
        <p:spPr bwMode="auto">
          <a:xfrm>
            <a:off x="10028804" y="5735985"/>
            <a:ext cx="504519" cy="266674"/>
          </a:xfrm>
          <a:custGeom>
            <a:avLst/>
            <a:gdLst>
              <a:gd name="T0" fmla="*/ 23 w 23"/>
              <a:gd name="T1" fmla="*/ 6 h 12"/>
              <a:gd name="T2" fmla="*/ 17 w 23"/>
              <a:gd name="T3" fmla="*/ 12 h 12"/>
              <a:gd name="T4" fmla="*/ 6 w 23"/>
              <a:gd name="T5" fmla="*/ 12 h 12"/>
              <a:gd name="T6" fmla="*/ 0 w 23"/>
              <a:gd name="T7" fmla="*/ 6 h 12"/>
              <a:gd name="T8" fmla="*/ 0 w 23"/>
              <a:gd name="T9" fmla="*/ 6 h 12"/>
              <a:gd name="T10" fmla="*/ 6 w 23"/>
              <a:gd name="T11" fmla="*/ 0 h 12"/>
              <a:gd name="T12" fmla="*/ 17 w 23"/>
              <a:gd name="T13" fmla="*/ 0 h 12"/>
              <a:gd name="T14" fmla="*/ 23 w 23"/>
              <a:gd name="T15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" h="12">
                <a:moveTo>
                  <a:pt x="23" y="6"/>
                </a:moveTo>
                <a:cubicBezTo>
                  <a:pt x="23" y="10"/>
                  <a:pt x="21" y="12"/>
                  <a:pt x="17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0" y="10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1" y="0"/>
                  <a:pt x="23" y="3"/>
                  <a:pt x="23" y="6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pic>
        <p:nvPicPr>
          <p:cNvPr id="108" name="BotFrameworkLoopingVideo">
            <a:hlinkClick r:id="" action="ppaction://media"/>
            <a:extLst>
              <a:ext uri="{FF2B5EF4-FFF2-40B4-BE49-F238E27FC236}">
                <a16:creationId xmlns:a16="http://schemas.microsoft.com/office/drawing/2014/main" id="{BD805836-A295-48F6-9EA7-A0AEC91B1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0702" y="2485447"/>
            <a:ext cx="2182345" cy="3143050"/>
          </a:xfrm>
          <a:prstGeom prst="rect">
            <a:avLst/>
          </a:prstGeom>
        </p:spPr>
      </p:pic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CCD2D443-E773-4935-B651-6A2FA6D5332A}"/>
              </a:ext>
            </a:extLst>
          </p:cNvPr>
          <p:cNvSpPr/>
          <p:nvPr/>
        </p:nvSpPr>
        <p:spPr bwMode="auto">
          <a:xfrm>
            <a:off x="2933277" y="4211498"/>
            <a:ext cx="4080899" cy="458244"/>
          </a:xfrm>
          <a:custGeom>
            <a:avLst/>
            <a:gdLst>
              <a:gd name="connsiteX0" fmla="*/ 0 w 3183467"/>
              <a:gd name="connsiteY0" fmla="*/ 338667 h 338667"/>
              <a:gd name="connsiteX1" fmla="*/ 300567 w 3183467"/>
              <a:gd name="connsiteY1" fmla="*/ 338667 h 338667"/>
              <a:gd name="connsiteX2" fmla="*/ 465667 w 3183467"/>
              <a:gd name="connsiteY2" fmla="*/ 173567 h 338667"/>
              <a:gd name="connsiteX3" fmla="*/ 1494367 w 3183467"/>
              <a:gd name="connsiteY3" fmla="*/ 173567 h 338667"/>
              <a:gd name="connsiteX4" fmla="*/ 1600200 w 3183467"/>
              <a:gd name="connsiteY4" fmla="*/ 0 h 338667"/>
              <a:gd name="connsiteX5" fmla="*/ 3183467 w 3183467"/>
              <a:gd name="connsiteY5" fmla="*/ 0 h 33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3467" h="338667">
                <a:moveTo>
                  <a:pt x="0" y="338667"/>
                </a:moveTo>
                <a:lnTo>
                  <a:pt x="300567" y="338667"/>
                </a:lnTo>
                <a:lnTo>
                  <a:pt x="465667" y="173567"/>
                </a:lnTo>
                <a:lnTo>
                  <a:pt x="1494367" y="173567"/>
                </a:lnTo>
                <a:lnTo>
                  <a:pt x="1600200" y="0"/>
                </a:lnTo>
                <a:lnTo>
                  <a:pt x="3183467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4BA6E20-095F-4935-8EF6-2F32719FD895}"/>
              </a:ext>
            </a:extLst>
          </p:cNvPr>
          <p:cNvSpPr/>
          <p:nvPr/>
        </p:nvSpPr>
        <p:spPr bwMode="auto">
          <a:xfrm>
            <a:off x="2264490" y="3864718"/>
            <a:ext cx="4145529" cy="656404"/>
          </a:xfrm>
          <a:custGeom>
            <a:avLst/>
            <a:gdLst>
              <a:gd name="connsiteX0" fmla="*/ 0 w 3860800"/>
              <a:gd name="connsiteY0" fmla="*/ 673100 h 673100"/>
              <a:gd name="connsiteX1" fmla="*/ 0 w 3860800"/>
              <a:gd name="connsiteY1" fmla="*/ 0 h 673100"/>
              <a:gd name="connsiteX2" fmla="*/ 3860800 w 38608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0800" h="673100">
                <a:moveTo>
                  <a:pt x="0" y="673100"/>
                </a:moveTo>
                <a:lnTo>
                  <a:pt x="0" y="0"/>
                </a:lnTo>
                <a:lnTo>
                  <a:pt x="3860800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BB752716-3F16-4927-8D3E-437F187FCA60}"/>
              </a:ext>
            </a:extLst>
          </p:cNvPr>
          <p:cNvSpPr/>
          <p:nvPr/>
        </p:nvSpPr>
        <p:spPr bwMode="auto">
          <a:xfrm>
            <a:off x="1583316" y="3992696"/>
            <a:ext cx="4826700" cy="885207"/>
          </a:xfrm>
          <a:custGeom>
            <a:avLst/>
            <a:gdLst>
              <a:gd name="connsiteX0" fmla="*/ 254000 w 4546600"/>
              <a:gd name="connsiteY0" fmla="*/ 825500 h 825500"/>
              <a:gd name="connsiteX1" fmla="*/ 84667 w 4546600"/>
              <a:gd name="connsiteY1" fmla="*/ 825500 h 825500"/>
              <a:gd name="connsiteX2" fmla="*/ 0 w 4546600"/>
              <a:gd name="connsiteY2" fmla="*/ 736600 h 825500"/>
              <a:gd name="connsiteX3" fmla="*/ 0 w 4546600"/>
              <a:gd name="connsiteY3" fmla="*/ 0 h 825500"/>
              <a:gd name="connsiteX4" fmla="*/ 3259667 w 4546600"/>
              <a:gd name="connsiteY4" fmla="*/ 0 h 825500"/>
              <a:gd name="connsiteX5" fmla="*/ 3352800 w 4546600"/>
              <a:gd name="connsiteY5" fmla="*/ 93133 h 825500"/>
              <a:gd name="connsiteX6" fmla="*/ 3352800 w 4546600"/>
              <a:gd name="connsiteY6" fmla="*/ 520700 h 825500"/>
              <a:gd name="connsiteX7" fmla="*/ 4546600 w 4546600"/>
              <a:gd name="connsiteY7" fmla="*/ 52070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46600" h="825500">
                <a:moveTo>
                  <a:pt x="254000" y="825500"/>
                </a:moveTo>
                <a:lnTo>
                  <a:pt x="84667" y="825500"/>
                </a:lnTo>
                <a:lnTo>
                  <a:pt x="0" y="736600"/>
                </a:lnTo>
                <a:lnTo>
                  <a:pt x="0" y="0"/>
                </a:lnTo>
                <a:lnTo>
                  <a:pt x="3259667" y="0"/>
                </a:lnTo>
                <a:lnTo>
                  <a:pt x="3352800" y="93133"/>
                </a:lnTo>
                <a:lnTo>
                  <a:pt x="3352800" y="520700"/>
                </a:lnTo>
                <a:lnTo>
                  <a:pt x="4546600" y="52070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08BF256-1E55-4495-B8FA-ACAA793FA52A}"/>
              </a:ext>
            </a:extLst>
          </p:cNvPr>
          <p:cNvGrpSpPr/>
          <p:nvPr/>
        </p:nvGrpSpPr>
        <p:grpSpPr>
          <a:xfrm>
            <a:off x="1003063" y="1596163"/>
            <a:ext cx="6934798" cy="1523172"/>
            <a:chOff x="774499" y="2427216"/>
            <a:chExt cx="5080398" cy="992474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674D713-1EE9-4622-93FD-52FAA7EFDDB8}"/>
                </a:ext>
              </a:extLst>
            </p:cNvPr>
            <p:cNvGrpSpPr/>
            <p:nvPr/>
          </p:nvGrpSpPr>
          <p:grpSpPr>
            <a:xfrm>
              <a:off x="774499" y="2427219"/>
              <a:ext cx="1507414" cy="992471"/>
              <a:chOff x="774499" y="2486488"/>
              <a:chExt cx="1507414" cy="99247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5C290FC-1691-430F-A033-552D1B1DB7A1}"/>
                  </a:ext>
                </a:extLst>
              </p:cNvPr>
              <p:cNvSpPr/>
              <p:nvPr/>
            </p:nvSpPr>
            <p:spPr bwMode="auto">
              <a:xfrm>
                <a:off x="774499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298D27D0-EBEA-47C8-99E5-71AC8B8A81F2}"/>
                  </a:ext>
                </a:extLst>
              </p:cNvPr>
              <p:cNvSpPr/>
              <p:nvPr/>
            </p:nvSpPr>
            <p:spPr bwMode="auto">
              <a:xfrm>
                <a:off x="983327" y="2486488"/>
                <a:ext cx="1089757" cy="290826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TYPE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86B5B07-9EB7-4189-9932-8DD8121CA3E6}"/>
                  </a:ext>
                </a:extLst>
              </p:cNvPr>
              <p:cNvGrpSpPr/>
              <p:nvPr/>
            </p:nvGrpSpPr>
            <p:grpSpPr>
              <a:xfrm>
                <a:off x="1188959" y="2816962"/>
                <a:ext cx="678492" cy="537678"/>
                <a:chOff x="-883702" y="2865968"/>
                <a:chExt cx="4841870" cy="3836989"/>
              </a:xfrm>
              <a:solidFill>
                <a:schemeClr val="tx1"/>
              </a:solidFill>
            </p:grpSpPr>
            <p:sp>
              <p:nvSpPr>
                <p:cNvPr id="114" name="Freeform 6">
                  <a:extLst>
                    <a:ext uri="{FF2B5EF4-FFF2-40B4-BE49-F238E27FC236}">
                      <a16:creationId xmlns:a16="http://schemas.microsoft.com/office/drawing/2014/main" id="{100944CC-C055-4953-A449-1E31E79CCB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883702" y="2865968"/>
                  <a:ext cx="4841870" cy="3836989"/>
                </a:xfrm>
                <a:custGeom>
                  <a:avLst/>
                  <a:gdLst>
                    <a:gd name="T0" fmla="*/ 0 w 2504"/>
                    <a:gd name="T1" fmla="*/ 813 h 1993"/>
                    <a:gd name="T2" fmla="*/ 46 w 2504"/>
                    <a:gd name="T3" fmla="*/ 713 h 1993"/>
                    <a:gd name="T4" fmla="*/ 206 w 2504"/>
                    <a:gd name="T5" fmla="*/ 641 h 1993"/>
                    <a:gd name="T6" fmla="*/ 578 w 2504"/>
                    <a:gd name="T7" fmla="*/ 641 h 1993"/>
                    <a:gd name="T8" fmla="*/ 1178 w 2504"/>
                    <a:gd name="T9" fmla="*/ 641 h 1993"/>
                    <a:gd name="T10" fmla="*/ 1207 w 2504"/>
                    <a:gd name="T11" fmla="*/ 641 h 1993"/>
                    <a:gd name="T12" fmla="*/ 1194 w 2504"/>
                    <a:gd name="T13" fmla="*/ 556 h 1993"/>
                    <a:gd name="T14" fmla="*/ 1108 w 2504"/>
                    <a:gd name="T15" fmla="*/ 361 h 1993"/>
                    <a:gd name="T16" fmla="*/ 1028 w 2504"/>
                    <a:gd name="T17" fmla="*/ 52 h 1993"/>
                    <a:gd name="T18" fmla="*/ 1069 w 2504"/>
                    <a:gd name="T19" fmla="*/ 2 h 1993"/>
                    <a:gd name="T20" fmla="*/ 1117 w 2504"/>
                    <a:gd name="T21" fmla="*/ 46 h 1993"/>
                    <a:gd name="T22" fmla="*/ 1122 w 2504"/>
                    <a:gd name="T23" fmla="*/ 125 h 1993"/>
                    <a:gd name="T24" fmla="*/ 1195 w 2504"/>
                    <a:gd name="T25" fmla="*/ 333 h 1993"/>
                    <a:gd name="T26" fmla="*/ 1295 w 2504"/>
                    <a:gd name="T27" fmla="*/ 641 h 1993"/>
                    <a:gd name="T28" fmla="*/ 1320 w 2504"/>
                    <a:gd name="T29" fmla="*/ 641 h 1993"/>
                    <a:gd name="T30" fmla="*/ 2294 w 2504"/>
                    <a:gd name="T31" fmla="*/ 641 h 1993"/>
                    <a:gd name="T32" fmla="*/ 2468 w 2504"/>
                    <a:gd name="T33" fmla="*/ 728 h 1993"/>
                    <a:gd name="T34" fmla="*/ 2504 w 2504"/>
                    <a:gd name="T35" fmla="*/ 813 h 1993"/>
                    <a:gd name="T36" fmla="*/ 2504 w 2504"/>
                    <a:gd name="T37" fmla="*/ 1817 h 1993"/>
                    <a:gd name="T38" fmla="*/ 2475 w 2504"/>
                    <a:gd name="T39" fmla="*/ 1895 h 1993"/>
                    <a:gd name="T40" fmla="*/ 2289 w 2504"/>
                    <a:gd name="T41" fmla="*/ 1993 h 1993"/>
                    <a:gd name="T42" fmla="*/ 407 w 2504"/>
                    <a:gd name="T43" fmla="*/ 1993 h 1993"/>
                    <a:gd name="T44" fmla="*/ 207 w 2504"/>
                    <a:gd name="T45" fmla="*/ 1993 h 1993"/>
                    <a:gd name="T46" fmla="*/ 48 w 2504"/>
                    <a:gd name="T47" fmla="*/ 1923 h 1993"/>
                    <a:gd name="T48" fmla="*/ 0 w 2504"/>
                    <a:gd name="T49" fmla="*/ 1817 h 1993"/>
                    <a:gd name="T50" fmla="*/ 0 w 2504"/>
                    <a:gd name="T51" fmla="*/ 813 h 1993"/>
                    <a:gd name="T52" fmla="*/ 1250 w 2504"/>
                    <a:gd name="T53" fmla="*/ 1904 h 1993"/>
                    <a:gd name="T54" fmla="*/ 2284 w 2504"/>
                    <a:gd name="T55" fmla="*/ 1904 h 1993"/>
                    <a:gd name="T56" fmla="*/ 2318 w 2504"/>
                    <a:gd name="T57" fmla="*/ 1902 h 1993"/>
                    <a:gd name="T58" fmla="*/ 2370 w 2504"/>
                    <a:gd name="T59" fmla="*/ 1881 h 1993"/>
                    <a:gd name="T60" fmla="*/ 2415 w 2504"/>
                    <a:gd name="T61" fmla="*/ 1779 h 1993"/>
                    <a:gd name="T62" fmla="*/ 2415 w 2504"/>
                    <a:gd name="T63" fmla="*/ 855 h 1993"/>
                    <a:gd name="T64" fmla="*/ 2413 w 2504"/>
                    <a:gd name="T65" fmla="*/ 825 h 1993"/>
                    <a:gd name="T66" fmla="*/ 2318 w 2504"/>
                    <a:gd name="T67" fmla="*/ 733 h 1993"/>
                    <a:gd name="T68" fmla="*/ 2088 w 2504"/>
                    <a:gd name="T69" fmla="*/ 731 h 1993"/>
                    <a:gd name="T70" fmla="*/ 216 w 2504"/>
                    <a:gd name="T71" fmla="*/ 730 h 1993"/>
                    <a:gd name="T72" fmla="*/ 89 w 2504"/>
                    <a:gd name="T73" fmla="*/ 851 h 1993"/>
                    <a:gd name="T74" fmla="*/ 90 w 2504"/>
                    <a:gd name="T75" fmla="*/ 1785 h 1993"/>
                    <a:gd name="T76" fmla="*/ 101 w 2504"/>
                    <a:gd name="T77" fmla="*/ 1841 h 1993"/>
                    <a:gd name="T78" fmla="*/ 214 w 2504"/>
                    <a:gd name="T79" fmla="*/ 1904 h 1993"/>
                    <a:gd name="T80" fmla="*/ 1250 w 2504"/>
                    <a:gd name="T81" fmla="*/ 1904 h 19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504" h="1993">
                      <a:moveTo>
                        <a:pt x="0" y="813"/>
                      </a:moveTo>
                      <a:cubicBezTo>
                        <a:pt x="11" y="778"/>
                        <a:pt x="21" y="742"/>
                        <a:pt x="46" y="713"/>
                      </a:cubicBezTo>
                      <a:cubicBezTo>
                        <a:pt x="89" y="664"/>
                        <a:pt x="142" y="641"/>
                        <a:pt x="206" y="641"/>
                      </a:cubicBezTo>
                      <a:cubicBezTo>
                        <a:pt x="330" y="642"/>
                        <a:pt x="454" y="641"/>
                        <a:pt x="578" y="641"/>
                      </a:cubicBezTo>
                      <a:cubicBezTo>
                        <a:pt x="778" y="641"/>
                        <a:pt x="978" y="641"/>
                        <a:pt x="1178" y="641"/>
                      </a:cubicBezTo>
                      <a:cubicBezTo>
                        <a:pt x="1186" y="641"/>
                        <a:pt x="1194" y="641"/>
                        <a:pt x="1207" y="641"/>
                      </a:cubicBezTo>
                      <a:cubicBezTo>
                        <a:pt x="1203" y="611"/>
                        <a:pt x="1199" y="583"/>
                        <a:pt x="1194" y="556"/>
                      </a:cubicBezTo>
                      <a:cubicBezTo>
                        <a:pt x="1180" y="485"/>
                        <a:pt x="1144" y="423"/>
                        <a:pt x="1108" y="361"/>
                      </a:cubicBezTo>
                      <a:cubicBezTo>
                        <a:pt x="1054" y="265"/>
                        <a:pt x="1027" y="162"/>
                        <a:pt x="1028" y="52"/>
                      </a:cubicBezTo>
                      <a:cubicBezTo>
                        <a:pt x="1028" y="22"/>
                        <a:pt x="1043" y="4"/>
                        <a:pt x="1069" y="2"/>
                      </a:cubicBezTo>
                      <a:cubicBezTo>
                        <a:pt x="1095" y="0"/>
                        <a:pt x="1114" y="17"/>
                        <a:pt x="1117" y="46"/>
                      </a:cubicBezTo>
                      <a:cubicBezTo>
                        <a:pt x="1119" y="72"/>
                        <a:pt x="1119" y="99"/>
                        <a:pt x="1122" y="125"/>
                      </a:cubicBezTo>
                      <a:cubicBezTo>
                        <a:pt x="1129" y="200"/>
                        <a:pt x="1157" y="268"/>
                        <a:pt x="1195" y="333"/>
                      </a:cubicBezTo>
                      <a:cubicBezTo>
                        <a:pt x="1251" y="428"/>
                        <a:pt x="1291" y="527"/>
                        <a:pt x="1295" y="641"/>
                      </a:cubicBezTo>
                      <a:cubicBezTo>
                        <a:pt x="1305" y="641"/>
                        <a:pt x="1312" y="641"/>
                        <a:pt x="1320" y="641"/>
                      </a:cubicBezTo>
                      <a:cubicBezTo>
                        <a:pt x="1645" y="641"/>
                        <a:pt x="1969" y="642"/>
                        <a:pt x="2294" y="641"/>
                      </a:cubicBezTo>
                      <a:cubicBezTo>
                        <a:pt x="2367" y="641"/>
                        <a:pt x="2427" y="667"/>
                        <a:pt x="2468" y="728"/>
                      </a:cubicBezTo>
                      <a:cubicBezTo>
                        <a:pt x="2485" y="753"/>
                        <a:pt x="2492" y="785"/>
                        <a:pt x="2504" y="813"/>
                      </a:cubicBezTo>
                      <a:cubicBezTo>
                        <a:pt x="2504" y="1148"/>
                        <a:pt x="2504" y="1483"/>
                        <a:pt x="2504" y="1817"/>
                      </a:cubicBezTo>
                      <a:cubicBezTo>
                        <a:pt x="2495" y="1843"/>
                        <a:pt x="2489" y="1872"/>
                        <a:pt x="2475" y="1895"/>
                      </a:cubicBezTo>
                      <a:cubicBezTo>
                        <a:pt x="2434" y="1965"/>
                        <a:pt x="2369" y="1993"/>
                        <a:pt x="2289" y="1993"/>
                      </a:cubicBezTo>
                      <a:cubicBezTo>
                        <a:pt x="1662" y="1993"/>
                        <a:pt x="1035" y="1993"/>
                        <a:pt x="407" y="1993"/>
                      </a:cubicBezTo>
                      <a:cubicBezTo>
                        <a:pt x="341" y="1993"/>
                        <a:pt x="274" y="1993"/>
                        <a:pt x="207" y="1993"/>
                      </a:cubicBezTo>
                      <a:cubicBezTo>
                        <a:pt x="144" y="1993"/>
                        <a:pt x="91" y="1971"/>
                        <a:pt x="48" y="1923"/>
                      </a:cubicBezTo>
                      <a:cubicBezTo>
                        <a:pt x="22" y="1893"/>
                        <a:pt x="9" y="1856"/>
                        <a:pt x="0" y="1817"/>
                      </a:cubicBezTo>
                      <a:cubicBezTo>
                        <a:pt x="0" y="1483"/>
                        <a:pt x="0" y="1148"/>
                        <a:pt x="0" y="813"/>
                      </a:cubicBezTo>
                      <a:close/>
                      <a:moveTo>
                        <a:pt x="1250" y="1904"/>
                      </a:moveTo>
                      <a:cubicBezTo>
                        <a:pt x="1595" y="1904"/>
                        <a:pt x="1939" y="1904"/>
                        <a:pt x="2284" y="1904"/>
                      </a:cubicBezTo>
                      <a:cubicBezTo>
                        <a:pt x="2295" y="1904"/>
                        <a:pt x="2307" y="1905"/>
                        <a:pt x="2318" y="1902"/>
                      </a:cubicBezTo>
                      <a:cubicBezTo>
                        <a:pt x="2336" y="1897"/>
                        <a:pt x="2355" y="1891"/>
                        <a:pt x="2370" y="1881"/>
                      </a:cubicBezTo>
                      <a:cubicBezTo>
                        <a:pt x="2405" y="1857"/>
                        <a:pt x="2415" y="1820"/>
                        <a:pt x="2415" y="1779"/>
                      </a:cubicBezTo>
                      <a:cubicBezTo>
                        <a:pt x="2415" y="1471"/>
                        <a:pt x="2415" y="1163"/>
                        <a:pt x="2415" y="855"/>
                      </a:cubicBezTo>
                      <a:cubicBezTo>
                        <a:pt x="2415" y="845"/>
                        <a:pt x="2414" y="835"/>
                        <a:pt x="2413" y="825"/>
                      </a:cubicBezTo>
                      <a:cubicBezTo>
                        <a:pt x="2407" y="776"/>
                        <a:pt x="2368" y="735"/>
                        <a:pt x="2318" y="733"/>
                      </a:cubicBezTo>
                      <a:cubicBezTo>
                        <a:pt x="2241" y="730"/>
                        <a:pt x="2165" y="731"/>
                        <a:pt x="2088" y="731"/>
                      </a:cubicBezTo>
                      <a:cubicBezTo>
                        <a:pt x="1464" y="730"/>
                        <a:pt x="840" y="731"/>
                        <a:pt x="216" y="730"/>
                      </a:cubicBezTo>
                      <a:cubicBezTo>
                        <a:pt x="132" y="730"/>
                        <a:pt x="89" y="784"/>
                        <a:pt x="89" y="851"/>
                      </a:cubicBezTo>
                      <a:cubicBezTo>
                        <a:pt x="90" y="1162"/>
                        <a:pt x="89" y="1474"/>
                        <a:pt x="90" y="1785"/>
                      </a:cubicBezTo>
                      <a:cubicBezTo>
                        <a:pt x="90" y="1804"/>
                        <a:pt x="94" y="1824"/>
                        <a:pt x="101" y="1841"/>
                      </a:cubicBezTo>
                      <a:cubicBezTo>
                        <a:pt x="123" y="1888"/>
                        <a:pt x="164" y="1904"/>
                        <a:pt x="214" y="1904"/>
                      </a:cubicBezTo>
                      <a:cubicBezTo>
                        <a:pt x="559" y="1904"/>
                        <a:pt x="905" y="1904"/>
                        <a:pt x="1250" y="19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5" name="Freeform 7">
                  <a:extLst>
                    <a:ext uri="{FF2B5EF4-FFF2-40B4-BE49-F238E27FC236}">
                      <a16:creationId xmlns:a16="http://schemas.microsoft.com/office/drawing/2014/main" id="{6E316A58-1B61-49A0-988A-864673233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097" y="5825069"/>
                  <a:ext cx="2457447" cy="512763"/>
                </a:xfrm>
                <a:custGeom>
                  <a:avLst/>
                  <a:gdLst>
                    <a:gd name="T0" fmla="*/ 635 w 1271"/>
                    <a:gd name="T1" fmla="*/ 0 h 266"/>
                    <a:gd name="T2" fmla="*/ 1207 w 1271"/>
                    <a:gd name="T3" fmla="*/ 0 h 266"/>
                    <a:gd name="T4" fmla="*/ 1271 w 1271"/>
                    <a:gd name="T5" fmla="*/ 65 h 266"/>
                    <a:gd name="T6" fmla="*/ 1271 w 1271"/>
                    <a:gd name="T7" fmla="*/ 203 h 266"/>
                    <a:gd name="T8" fmla="*/ 1206 w 1271"/>
                    <a:gd name="T9" fmla="*/ 266 h 266"/>
                    <a:gd name="T10" fmla="*/ 342 w 1271"/>
                    <a:gd name="T11" fmla="*/ 266 h 266"/>
                    <a:gd name="T12" fmla="*/ 61 w 1271"/>
                    <a:gd name="T13" fmla="*/ 266 h 266"/>
                    <a:gd name="T14" fmla="*/ 0 w 1271"/>
                    <a:gd name="T15" fmla="*/ 205 h 266"/>
                    <a:gd name="T16" fmla="*/ 0 w 1271"/>
                    <a:gd name="T17" fmla="*/ 59 h 266"/>
                    <a:gd name="T18" fmla="*/ 59 w 1271"/>
                    <a:gd name="T19" fmla="*/ 0 h 266"/>
                    <a:gd name="T20" fmla="*/ 635 w 1271"/>
                    <a:gd name="T21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71" h="266">
                      <a:moveTo>
                        <a:pt x="635" y="0"/>
                      </a:moveTo>
                      <a:cubicBezTo>
                        <a:pt x="826" y="0"/>
                        <a:pt x="1016" y="0"/>
                        <a:pt x="1207" y="0"/>
                      </a:cubicBezTo>
                      <a:cubicBezTo>
                        <a:pt x="1257" y="0"/>
                        <a:pt x="1271" y="14"/>
                        <a:pt x="1271" y="65"/>
                      </a:cubicBezTo>
                      <a:cubicBezTo>
                        <a:pt x="1271" y="111"/>
                        <a:pt x="1271" y="157"/>
                        <a:pt x="1271" y="203"/>
                      </a:cubicBezTo>
                      <a:cubicBezTo>
                        <a:pt x="1271" y="253"/>
                        <a:pt x="1257" y="266"/>
                        <a:pt x="1206" y="266"/>
                      </a:cubicBezTo>
                      <a:cubicBezTo>
                        <a:pt x="918" y="266"/>
                        <a:pt x="630" y="266"/>
                        <a:pt x="342" y="266"/>
                      </a:cubicBezTo>
                      <a:cubicBezTo>
                        <a:pt x="248" y="266"/>
                        <a:pt x="155" y="266"/>
                        <a:pt x="61" y="266"/>
                      </a:cubicBezTo>
                      <a:cubicBezTo>
                        <a:pt x="15" y="266"/>
                        <a:pt x="0" y="251"/>
                        <a:pt x="0" y="205"/>
                      </a:cubicBezTo>
                      <a:cubicBezTo>
                        <a:pt x="0" y="156"/>
                        <a:pt x="0" y="107"/>
                        <a:pt x="0" y="59"/>
                      </a:cubicBezTo>
                      <a:cubicBezTo>
                        <a:pt x="0" y="16"/>
                        <a:pt x="16" y="0"/>
                        <a:pt x="59" y="0"/>
                      </a:cubicBezTo>
                      <a:cubicBezTo>
                        <a:pt x="251" y="0"/>
                        <a:pt x="443" y="0"/>
                        <a:pt x="6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6" name="Freeform 8">
                  <a:extLst>
                    <a:ext uri="{FF2B5EF4-FFF2-40B4-BE49-F238E27FC236}">
                      <a16:creationId xmlns:a16="http://schemas.microsoft.com/office/drawing/2014/main" id="{D97D3184-9233-4A23-97A9-14783D86C4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5174194"/>
                  <a:ext cx="841374" cy="514350"/>
                </a:xfrm>
                <a:custGeom>
                  <a:avLst/>
                  <a:gdLst>
                    <a:gd name="T0" fmla="*/ 217 w 435"/>
                    <a:gd name="T1" fmla="*/ 267 h 267"/>
                    <a:gd name="T2" fmla="*/ 56 w 435"/>
                    <a:gd name="T3" fmla="*/ 267 h 267"/>
                    <a:gd name="T4" fmla="*/ 0 w 435"/>
                    <a:gd name="T5" fmla="*/ 211 h 267"/>
                    <a:gd name="T6" fmla="*/ 1 w 435"/>
                    <a:gd name="T7" fmla="*/ 53 h 267"/>
                    <a:gd name="T8" fmla="*/ 51 w 435"/>
                    <a:gd name="T9" fmla="*/ 0 h 267"/>
                    <a:gd name="T10" fmla="*/ 383 w 435"/>
                    <a:gd name="T11" fmla="*/ 0 h 267"/>
                    <a:gd name="T12" fmla="*/ 434 w 435"/>
                    <a:gd name="T13" fmla="*/ 51 h 267"/>
                    <a:gd name="T14" fmla="*/ 434 w 435"/>
                    <a:gd name="T15" fmla="*/ 217 h 267"/>
                    <a:gd name="T16" fmla="*/ 383 w 435"/>
                    <a:gd name="T17" fmla="*/ 267 h 267"/>
                    <a:gd name="T18" fmla="*/ 217 w 435"/>
                    <a:gd name="T19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5" h="267">
                      <a:moveTo>
                        <a:pt x="217" y="267"/>
                      </a:moveTo>
                      <a:cubicBezTo>
                        <a:pt x="163" y="267"/>
                        <a:pt x="110" y="267"/>
                        <a:pt x="56" y="267"/>
                      </a:cubicBezTo>
                      <a:cubicBezTo>
                        <a:pt x="15" y="267"/>
                        <a:pt x="1" y="252"/>
                        <a:pt x="0" y="211"/>
                      </a:cubicBezTo>
                      <a:cubicBezTo>
                        <a:pt x="0" y="158"/>
                        <a:pt x="0" y="106"/>
                        <a:pt x="1" y="53"/>
                      </a:cubicBezTo>
                      <a:cubicBezTo>
                        <a:pt x="1" y="18"/>
                        <a:pt x="17" y="1"/>
                        <a:pt x="51" y="0"/>
                      </a:cubicBezTo>
                      <a:cubicBezTo>
                        <a:pt x="162" y="0"/>
                        <a:pt x="273" y="0"/>
                        <a:pt x="383" y="0"/>
                      </a:cubicBezTo>
                      <a:cubicBezTo>
                        <a:pt x="416" y="0"/>
                        <a:pt x="434" y="18"/>
                        <a:pt x="434" y="51"/>
                      </a:cubicBezTo>
                      <a:cubicBezTo>
                        <a:pt x="435" y="106"/>
                        <a:pt x="435" y="162"/>
                        <a:pt x="434" y="217"/>
                      </a:cubicBezTo>
                      <a:cubicBezTo>
                        <a:pt x="434" y="251"/>
                        <a:pt x="418" y="266"/>
                        <a:pt x="383" y="267"/>
                      </a:cubicBezTo>
                      <a:cubicBezTo>
                        <a:pt x="328" y="267"/>
                        <a:pt x="273" y="267"/>
                        <a:pt x="217" y="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7" name="Freeform 9">
                  <a:extLst>
                    <a:ext uri="{FF2B5EF4-FFF2-40B4-BE49-F238E27FC236}">
                      <a16:creationId xmlns:a16="http://schemas.microsoft.com/office/drawing/2014/main" id="{51168EFF-FF8C-4FBB-BB2C-C8E351172F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2282" y="5174194"/>
                  <a:ext cx="838199" cy="515938"/>
                </a:xfrm>
                <a:custGeom>
                  <a:avLst/>
                  <a:gdLst>
                    <a:gd name="T0" fmla="*/ 218 w 434"/>
                    <a:gd name="T1" fmla="*/ 0 h 268"/>
                    <a:gd name="T2" fmla="*/ 374 w 434"/>
                    <a:gd name="T3" fmla="*/ 0 h 268"/>
                    <a:gd name="T4" fmla="*/ 434 w 434"/>
                    <a:gd name="T5" fmla="*/ 60 h 268"/>
                    <a:gd name="T6" fmla="*/ 434 w 434"/>
                    <a:gd name="T7" fmla="*/ 213 h 268"/>
                    <a:gd name="T8" fmla="*/ 380 w 434"/>
                    <a:gd name="T9" fmla="*/ 267 h 268"/>
                    <a:gd name="T10" fmla="*/ 53 w 434"/>
                    <a:gd name="T11" fmla="*/ 268 h 268"/>
                    <a:gd name="T12" fmla="*/ 0 w 434"/>
                    <a:gd name="T13" fmla="*/ 215 h 268"/>
                    <a:gd name="T14" fmla="*/ 0 w 434"/>
                    <a:gd name="T15" fmla="*/ 55 h 268"/>
                    <a:gd name="T16" fmla="*/ 56 w 434"/>
                    <a:gd name="T17" fmla="*/ 0 h 268"/>
                    <a:gd name="T18" fmla="*/ 218 w 434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4" h="268">
                      <a:moveTo>
                        <a:pt x="218" y="0"/>
                      </a:moveTo>
                      <a:cubicBezTo>
                        <a:pt x="270" y="0"/>
                        <a:pt x="322" y="0"/>
                        <a:pt x="374" y="0"/>
                      </a:cubicBezTo>
                      <a:cubicBezTo>
                        <a:pt x="419" y="0"/>
                        <a:pt x="434" y="15"/>
                        <a:pt x="434" y="60"/>
                      </a:cubicBezTo>
                      <a:cubicBezTo>
                        <a:pt x="434" y="111"/>
                        <a:pt x="434" y="162"/>
                        <a:pt x="434" y="213"/>
                      </a:cubicBezTo>
                      <a:cubicBezTo>
                        <a:pt x="434" y="251"/>
                        <a:pt x="418" y="267"/>
                        <a:pt x="380" y="267"/>
                      </a:cubicBezTo>
                      <a:cubicBezTo>
                        <a:pt x="271" y="268"/>
                        <a:pt x="162" y="268"/>
                        <a:pt x="53" y="268"/>
                      </a:cubicBezTo>
                      <a:cubicBezTo>
                        <a:pt x="16" y="267"/>
                        <a:pt x="0" y="251"/>
                        <a:pt x="0" y="215"/>
                      </a:cubicBezTo>
                      <a:cubicBezTo>
                        <a:pt x="0" y="161"/>
                        <a:pt x="0" y="108"/>
                        <a:pt x="0" y="55"/>
                      </a:cubicBezTo>
                      <a:cubicBezTo>
                        <a:pt x="0" y="17"/>
                        <a:pt x="17" y="0"/>
                        <a:pt x="56" y="0"/>
                      </a:cubicBezTo>
                      <a:cubicBezTo>
                        <a:pt x="110" y="0"/>
                        <a:pt x="164" y="0"/>
                        <a:pt x="2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8" name="Freeform 10">
                  <a:extLst>
                    <a:ext uri="{FF2B5EF4-FFF2-40B4-BE49-F238E27FC236}">
                      <a16:creationId xmlns:a16="http://schemas.microsoft.com/office/drawing/2014/main" id="{E1C5D1B4-EDA4-4C55-962C-4839E481D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4531256"/>
                  <a:ext cx="517524" cy="515938"/>
                </a:xfrm>
                <a:custGeom>
                  <a:avLst/>
                  <a:gdLst>
                    <a:gd name="T0" fmla="*/ 0 w 268"/>
                    <a:gd name="T1" fmla="*/ 133 h 268"/>
                    <a:gd name="T2" fmla="*/ 1 w 268"/>
                    <a:gd name="T3" fmla="*/ 49 h 268"/>
                    <a:gd name="T4" fmla="*/ 49 w 268"/>
                    <a:gd name="T5" fmla="*/ 0 h 268"/>
                    <a:gd name="T6" fmla="*/ 219 w 268"/>
                    <a:gd name="T7" fmla="*/ 0 h 268"/>
                    <a:gd name="T8" fmla="*/ 266 w 268"/>
                    <a:gd name="T9" fmla="*/ 46 h 268"/>
                    <a:gd name="T10" fmla="*/ 267 w 268"/>
                    <a:gd name="T11" fmla="*/ 222 h 268"/>
                    <a:gd name="T12" fmla="*/ 223 w 268"/>
                    <a:gd name="T13" fmla="*/ 266 h 268"/>
                    <a:gd name="T14" fmla="*/ 43 w 268"/>
                    <a:gd name="T15" fmla="*/ 266 h 268"/>
                    <a:gd name="T16" fmla="*/ 1 w 268"/>
                    <a:gd name="T17" fmla="*/ 219 h 268"/>
                    <a:gd name="T18" fmla="*/ 0 w 268"/>
                    <a:gd name="T19" fmla="*/ 133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0" y="133"/>
                      </a:moveTo>
                      <a:cubicBezTo>
                        <a:pt x="0" y="105"/>
                        <a:pt x="0" y="77"/>
                        <a:pt x="1" y="49"/>
                      </a:cubicBezTo>
                      <a:cubicBezTo>
                        <a:pt x="1" y="18"/>
                        <a:pt x="19" y="1"/>
                        <a:pt x="49" y="0"/>
                      </a:cubicBezTo>
                      <a:cubicBezTo>
                        <a:pt x="106" y="0"/>
                        <a:pt x="162" y="0"/>
                        <a:pt x="219" y="0"/>
                      </a:cubicBezTo>
                      <a:cubicBezTo>
                        <a:pt x="247" y="1"/>
                        <a:pt x="266" y="18"/>
                        <a:pt x="266" y="46"/>
                      </a:cubicBezTo>
                      <a:cubicBezTo>
                        <a:pt x="268" y="104"/>
                        <a:pt x="268" y="163"/>
                        <a:pt x="267" y="222"/>
                      </a:cubicBezTo>
                      <a:cubicBezTo>
                        <a:pt x="266" y="249"/>
                        <a:pt x="251" y="266"/>
                        <a:pt x="223" y="266"/>
                      </a:cubicBezTo>
                      <a:cubicBezTo>
                        <a:pt x="163" y="268"/>
                        <a:pt x="103" y="268"/>
                        <a:pt x="43" y="266"/>
                      </a:cubicBezTo>
                      <a:cubicBezTo>
                        <a:pt x="15" y="265"/>
                        <a:pt x="1" y="247"/>
                        <a:pt x="1" y="219"/>
                      </a:cubicBezTo>
                      <a:cubicBezTo>
                        <a:pt x="0" y="190"/>
                        <a:pt x="0" y="162"/>
                        <a:pt x="0" y="1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9" name="Freeform 11">
                  <a:extLst>
                    <a:ext uri="{FF2B5EF4-FFF2-40B4-BE49-F238E27FC236}">
                      <a16:creationId xmlns:a16="http://schemas.microsoft.com/office/drawing/2014/main" id="{8A8A0185-2D37-41FE-BB46-2CBB8240CE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922" y="4531256"/>
                  <a:ext cx="520699" cy="515938"/>
                </a:xfrm>
                <a:custGeom>
                  <a:avLst/>
                  <a:gdLst>
                    <a:gd name="T0" fmla="*/ 137 w 269"/>
                    <a:gd name="T1" fmla="*/ 0 h 268"/>
                    <a:gd name="T2" fmla="*/ 219 w 269"/>
                    <a:gd name="T3" fmla="*/ 0 h 268"/>
                    <a:gd name="T4" fmla="*/ 268 w 269"/>
                    <a:gd name="T5" fmla="*/ 48 h 268"/>
                    <a:gd name="T6" fmla="*/ 268 w 269"/>
                    <a:gd name="T7" fmla="*/ 218 h 268"/>
                    <a:gd name="T8" fmla="*/ 222 w 269"/>
                    <a:gd name="T9" fmla="*/ 267 h 268"/>
                    <a:gd name="T10" fmla="*/ 48 w 269"/>
                    <a:gd name="T11" fmla="*/ 267 h 268"/>
                    <a:gd name="T12" fmla="*/ 1 w 269"/>
                    <a:gd name="T13" fmla="*/ 216 h 268"/>
                    <a:gd name="T14" fmla="*/ 1 w 269"/>
                    <a:gd name="T15" fmla="*/ 53 h 268"/>
                    <a:gd name="T16" fmla="*/ 55 w 269"/>
                    <a:gd name="T17" fmla="*/ 0 h 268"/>
                    <a:gd name="T18" fmla="*/ 59 w 269"/>
                    <a:gd name="T19" fmla="*/ 0 h 268"/>
                    <a:gd name="T20" fmla="*/ 137 w 269"/>
                    <a:gd name="T21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9" h="268">
                      <a:moveTo>
                        <a:pt x="137" y="0"/>
                      </a:moveTo>
                      <a:cubicBezTo>
                        <a:pt x="164" y="0"/>
                        <a:pt x="191" y="0"/>
                        <a:pt x="219" y="0"/>
                      </a:cubicBezTo>
                      <a:cubicBezTo>
                        <a:pt x="249" y="1"/>
                        <a:pt x="267" y="18"/>
                        <a:pt x="268" y="48"/>
                      </a:cubicBezTo>
                      <a:cubicBezTo>
                        <a:pt x="269" y="105"/>
                        <a:pt x="268" y="162"/>
                        <a:pt x="268" y="218"/>
                      </a:cubicBezTo>
                      <a:cubicBezTo>
                        <a:pt x="267" y="249"/>
                        <a:pt x="252" y="266"/>
                        <a:pt x="222" y="267"/>
                      </a:cubicBezTo>
                      <a:cubicBezTo>
                        <a:pt x="164" y="268"/>
                        <a:pt x="106" y="268"/>
                        <a:pt x="48" y="267"/>
                      </a:cubicBezTo>
                      <a:cubicBezTo>
                        <a:pt x="18" y="266"/>
                        <a:pt x="1" y="247"/>
                        <a:pt x="1" y="216"/>
                      </a:cubicBezTo>
                      <a:cubicBezTo>
                        <a:pt x="0" y="162"/>
                        <a:pt x="0" y="107"/>
                        <a:pt x="1" y="53"/>
                      </a:cubicBezTo>
                      <a:cubicBezTo>
                        <a:pt x="1" y="18"/>
                        <a:pt x="20" y="1"/>
                        <a:pt x="55" y="0"/>
                      </a:cubicBezTo>
                      <a:cubicBezTo>
                        <a:pt x="56" y="0"/>
                        <a:pt x="58" y="0"/>
                        <a:pt x="59" y="0"/>
                      </a:cubicBezTo>
                      <a:cubicBezTo>
                        <a:pt x="85" y="0"/>
                        <a:pt x="111" y="0"/>
                        <a:pt x="1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0" name="Freeform 12">
                  <a:extLst>
                    <a:ext uri="{FF2B5EF4-FFF2-40B4-BE49-F238E27FC236}">
                      <a16:creationId xmlns:a16="http://schemas.microsoft.com/office/drawing/2014/main" id="{99AB241C-DDF9-447F-97C7-999BCDBE7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432" y="4531256"/>
                  <a:ext cx="519112" cy="515938"/>
                </a:xfrm>
                <a:custGeom>
                  <a:avLst/>
                  <a:gdLst>
                    <a:gd name="T0" fmla="*/ 132 w 268"/>
                    <a:gd name="T1" fmla="*/ 0 h 268"/>
                    <a:gd name="T2" fmla="*/ 218 w 268"/>
                    <a:gd name="T3" fmla="*/ 0 h 268"/>
                    <a:gd name="T4" fmla="*/ 267 w 268"/>
                    <a:gd name="T5" fmla="*/ 49 h 268"/>
                    <a:gd name="T6" fmla="*/ 267 w 268"/>
                    <a:gd name="T7" fmla="*/ 219 h 268"/>
                    <a:gd name="T8" fmla="*/ 222 w 268"/>
                    <a:gd name="T9" fmla="*/ 267 h 268"/>
                    <a:gd name="T10" fmla="*/ 45 w 268"/>
                    <a:gd name="T11" fmla="*/ 266 h 268"/>
                    <a:gd name="T12" fmla="*/ 1 w 268"/>
                    <a:gd name="T13" fmla="*/ 220 h 268"/>
                    <a:gd name="T14" fmla="*/ 1 w 268"/>
                    <a:gd name="T15" fmla="*/ 48 h 268"/>
                    <a:gd name="T16" fmla="*/ 50 w 268"/>
                    <a:gd name="T17" fmla="*/ 0 h 268"/>
                    <a:gd name="T18" fmla="*/ 132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2" y="0"/>
                      </a:moveTo>
                      <a:cubicBezTo>
                        <a:pt x="161" y="0"/>
                        <a:pt x="189" y="0"/>
                        <a:pt x="218" y="0"/>
                      </a:cubicBezTo>
                      <a:cubicBezTo>
                        <a:pt x="248" y="1"/>
                        <a:pt x="267" y="19"/>
                        <a:pt x="267" y="49"/>
                      </a:cubicBezTo>
                      <a:cubicBezTo>
                        <a:pt x="268" y="106"/>
                        <a:pt x="268" y="162"/>
                        <a:pt x="267" y="219"/>
                      </a:cubicBezTo>
                      <a:cubicBezTo>
                        <a:pt x="267" y="247"/>
                        <a:pt x="251" y="266"/>
                        <a:pt x="222" y="267"/>
                      </a:cubicBezTo>
                      <a:cubicBezTo>
                        <a:pt x="163" y="268"/>
                        <a:pt x="104" y="268"/>
                        <a:pt x="45" y="266"/>
                      </a:cubicBezTo>
                      <a:cubicBezTo>
                        <a:pt x="16" y="266"/>
                        <a:pt x="1" y="249"/>
                        <a:pt x="1" y="220"/>
                      </a:cubicBezTo>
                      <a:cubicBezTo>
                        <a:pt x="0" y="163"/>
                        <a:pt x="0" y="105"/>
                        <a:pt x="1" y="48"/>
                      </a:cubicBezTo>
                      <a:cubicBezTo>
                        <a:pt x="1" y="17"/>
                        <a:pt x="19" y="1"/>
                        <a:pt x="50" y="0"/>
                      </a:cubicBezTo>
                      <a:cubicBezTo>
                        <a:pt x="78" y="0"/>
                        <a:pt x="105" y="0"/>
                        <a:pt x="1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1" name="Freeform 13">
                  <a:extLst>
                    <a:ext uri="{FF2B5EF4-FFF2-40B4-BE49-F238E27FC236}">
                      <a16:creationId xmlns:a16="http://schemas.microsoft.com/office/drawing/2014/main" id="{DD3DE50E-4D47-4B39-99F6-514A0DA0C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621" y="4531256"/>
                  <a:ext cx="519112" cy="515938"/>
                </a:xfrm>
                <a:custGeom>
                  <a:avLst/>
                  <a:gdLst>
                    <a:gd name="T0" fmla="*/ 135 w 268"/>
                    <a:gd name="T1" fmla="*/ 0 h 268"/>
                    <a:gd name="T2" fmla="*/ 219 w 268"/>
                    <a:gd name="T3" fmla="*/ 0 h 268"/>
                    <a:gd name="T4" fmla="*/ 266 w 268"/>
                    <a:gd name="T5" fmla="*/ 44 h 268"/>
                    <a:gd name="T6" fmla="*/ 266 w 268"/>
                    <a:gd name="T7" fmla="*/ 225 h 268"/>
                    <a:gd name="T8" fmla="*/ 226 w 268"/>
                    <a:gd name="T9" fmla="*/ 266 h 268"/>
                    <a:gd name="T10" fmla="*/ 44 w 268"/>
                    <a:gd name="T11" fmla="*/ 266 h 268"/>
                    <a:gd name="T12" fmla="*/ 1 w 268"/>
                    <a:gd name="T13" fmla="*/ 222 h 268"/>
                    <a:gd name="T14" fmla="*/ 1 w 268"/>
                    <a:gd name="T15" fmla="*/ 44 h 268"/>
                    <a:gd name="T16" fmla="*/ 49 w 268"/>
                    <a:gd name="T17" fmla="*/ 0 h 268"/>
                    <a:gd name="T18" fmla="*/ 135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5" y="0"/>
                      </a:moveTo>
                      <a:cubicBezTo>
                        <a:pt x="163" y="0"/>
                        <a:pt x="191" y="0"/>
                        <a:pt x="219" y="0"/>
                      </a:cubicBezTo>
                      <a:cubicBezTo>
                        <a:pt x="247" y="1"/>
                        <a:pt x="265" y="15"/>
                        <a:pt x="266" y="44"/>
                      </a:cubicBezTo>
                      <a:cubicBezTo>
                        <a:pt x="268" y="104"/>
                        <a:pt x="268" y="165"/>
                        <a:pt x="266" y="225"/>
                      </a:cubicBezTo>
                      <a:cubicBezTo>
                        <a:pt x="266" y="251"/>
                        <a:pt x="251" y="265"/>
                        <a:pt x="226" y="266"/>
                      </a:cubicBezTo>
                      <a:cubicBezTo>
                        <a:pt x="165" y="268"/>
                        <a:pt x="104" y="268"/>
                        <a:pt x="44" y="266"/>
                      </a:cubicBezTo>
                      <a:cubicBezTo>
                        <a:pt x="18" y="266"/>
                        <a:pt x="2" y="249"/>
                        <a:pt x="1" y="222"/>
                      </a:cubicBezTo>
                      <a:cubicBezTo>
                        <a:pt x="0" y="163"/>
                        <a:pt x="0" y="104"/>
                        <a:pt x="1" y="44"/>
                      </a:cubicBezTo>
                      <a:cubicBezTo>
                        <a:pt x="2" y="17"/>
                        <a:pt x="21" y="1"/>
                        <a:pt x="49" y="0"/>
                      </a:cubicBezTo>
                      <a:cubicBezTo>
                        <a:pt x="77" y="0"/>
                        <a:pt x="106" y="0"/>
                        <a:pt x="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2" name="Freeform 14">
                  <a:extLst>
                    <a:ext uri="{FF2B5EF4-FFF2-40B4-BE49-F238E27FC236}">
                      <a16:creationId xmlns:a16="http://schemas.microsoft.com/office/drawing/2014/main" id="{070BF143-4A50-431E-A431-89D974D1F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0733" y="4531256"/>
                  <a:ext cx="519112" cy="515938"/>
                </a:xfrm>
                <a:custGeom>
                  <a:avLst/>
                  <a:gdLst>
                    <a:gd name="T0" fmla="*/ 135 w 268"/>
                    <a:gd name="T1" fmla="*/ 0 h 268"/>
                    <a:gd name="T2" fmla="*/ 219 w 268"/>
                    <a:gd name="T3" fmla="*/ 0 h 268"/>
                    <a:gd name="T4" fmla="*/ 267 w 268"/>
                    <a:gd name="T5" fmla="*/ 46 h 268"/>
                    <a:gd name="T6" fmla="*/ 267 w 268"/>
                    <a:gd name="T7" fmla="*/ 222 h 268"/>
                    <a:gd name="T8" fmla="*/ 223 w 268"/>
                    <a:gd name="T9" fmla="*/ 267 h 268"/>
                    <a:gd name="T10" fmla="*/ 45 w 268"/>
                    <a:gd name="T11" fmla="*/ 266 h 268"/>
                    <a:gd name="T12" fmla="*/ 1 w 268"/>
                    <a:gd name="T13" fmla="*/ 222 h 268"/>
                    <a:gd name="T14" fmla="*/ 2 w 268"/>
                    <a:gd name="T15" fmla="*/ 46 h 268"/>
                    <a:gd name="T16" fmla="*/ 52 w 268"/>
                    <a:gd name="T17" fmla="*/ 0 h 268"/>
                    <a:gd name="T18" fmla="*/ 135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5" y="0"/>
                      </a:moveTo>
                      <a:cubicBezTo>
                        <a:pt x="163" y="0"/>
                        <a:pt x="191" y="0"/>
                        <a:pt x="219" y="0"/>
                      </a:cubicBezTo>
                      <a:cubicBezTo>
                        <a:pt x="248" y="1"/>
                        <a:pt x="267" y="18"/>
                        <a:pt x="267" y="46"/>
                      </a:cubicBezTo>
                      <a:cubicBezTo>
                        <a:pt x="268" y="105"/>
                        <a:pt x="268" y="163"/>
                        <a:pt x="267" y="222"/>
                      </a:cubicBezTo>
                      <a:cubicBezTo>
                        <a:pt x="267" y="249"/>
                        <a:pt x="250" y="266"/>
                        <a:pt x="223" y="267"/>
                      </a:cubicBezTo>
                      <a:cubicBezTo>
                        <a:pt x="164" y="268"/>
                        <a:pt x="105" y="268"/>
                        <a:pt x="45" y="266"/>
                      </a:cubicBezTo>
                      <a:cubicBezTo>
                        <a:pt x="18" y="266"/>
                        <a:pt x="2" y="250"/>
                        <a:pt x="1" y="222"/>
                      </a:cubicBezTo>
                      <a:cubicBezTo>
                        <a:pt x="0" y="163"/>
                        <a:pt x="0" y="104"/>
                        <a:pt x="2" y="46"/>
                      </a:cubicBezTo>
                      <a:cubicBezTo>
                        <a:pt x="2" y="16"/>
                        <a:pt x="21" y="1"/>
                        <a:pt x="52" y="0"/>
                      </a:cubicBezTo>
                      <a:cubicBezTo>
                        <a:pt x="79" y="0"/>
                        <a:pt x="107" y="0"/>
                        <a:pt x="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3" name="Freeform 15">
                  <a:extLst>
                    <a:ext uri="{FF2B5EF4-FFF2-40B4-BE49-F238E27FC236}">
                      <a16:creationId xmlns:a16="http://schemas.microsoft.com/office/drawing/2014/main" id="{8D801E67-3D78-4B2B-9F22-44656B1BD7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359" y="5174194"/>
                  <a:ext cx="517524" cy="515938"/>
                </a:xfrm>
                <a:custGeom>
                  <a:avLst/>
                  <a:gdLst>
                    <a:gd name="T0" fmla="*/ 268 w 268"/>
                    <a:gd name="T1" fmla="*/ 135 h 268"/>
                    <a:gd name="T2" fmla="*/ 268 w 268"/>
                    <a:gd name="T3" fmla="*/ 215 h 268"/>
                    <a:gd name="T4" fmla="*/ 216 w 268"/>
                    <a:gd name="T5" fmla="*/ 267 h 268"/>
                    <a:gd name="T6" fmla="*/ 50 w 268"/>
                    <a:gd name="T7" fmla="*/ 267 h 268"/>
                    <a:gd name="T8" fmla="*/ 1 w 268"/>
                    <a:gd name="T9" fmla="*/ 217 h 268"/>
                    <a:gd name="T10" fmla="*/ 1 w 268"/>
                    <a:gd name="T11" fmla="*/ 51 h 268"/>
                    <a:gd name="T12" fmla="*/ 52 w 268"/>
                    <a:gd name="T13" fmla="*/ 0 h 268"/>
                    <a:gd name="T14" fmla="*/ 216 w 268"/>
                    <a:gd name="T15" fmla="*/ 0 h 268"/>
                    <a:gd name="T16" fmla="*/ 268 w 268"/>
                    <a:gd name="T17" fmla="*/ 53 h 268"/>
                    <a:gd name="T18" fmla="*/ 268 w 268"/>
                    <a:gd name="T19" fmla="*/ 95 h 268"/>
                    <a:gd name="T20" fmla="*/ 268 w 268"/>
                    <a:gd name="T21" fmla="*/ 135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8" h="268">
                      <a:moveTo>
                        <a:pt x="268" y="135"/>
                      </a:moveTo>
                      <a:cubicBezTo>
                        <a:pt x="268" y="161"/>
                        <a:pt x="268" y="188"/>
                        <a:pt x="268" y="215"/>
                      </a:cubicBezTo>
                      <a:cubicBezTo>
                        <a:pt x="267" y="250"/>
                        <a:pt x="251" y="267"/>
                        <a:pt x="216" y="267"/>
                      </a:cubicBezTo>
                      <a:cubicBezTo>
                        <a:pt x="161" y="268"/>
                        <a:pt x="106" y="268"/>
                        <a:pt x="50" y="267"/>
                      </a:cubicBezTo>
                      <a:cubicBezTo>
                        <a:pt x="18" y="267"/>
                        <a:pt x="1" y="250"/>
                        <a:pt x="1" y="217"/>
                      </a:cubicBezTo>
                      <a:cubicBezTo>
                        <a:pt x="0" y="162"/>
                        <a:pt x="0" y="107"/>
                        <a:pt x="1" y="51"/>
                      </a:cubicBezTo>
                      <a:cubicBezTo>
                        <a:pt x="1" y="18"/>
                        <a:pt x="19" y="1"/>
                        <a:pt x="52" y="0"/>
                      </a:cubicBezTo>
                      <a:cubicBezTo>
                        <a:pt x="107" y="0"/>
                        <a:pt x="161" y="0"/>
                        <a:pt x="216" y="0"/>
                      </a:cubicBezTo>
                      <a:cubicBezTo>
                        <a:pt x="250" y="1"/>
                        <a:pt x="267" y="19"/>
                        <a:pt x="268" y="53"/>
                      </a:cubicBezTo>
                      <a:cubicBezTo>
                        <a:pt x="268" y="67"/>
                        <a:pt x="268" y="81"/>
                        <a:pt x="268" y="95"/>
                      </a:cubicBezTo>
                      <a:cubicBezTo>
                        <a:pt x="268" y="108"/>
                        <a:pt x="268" y="122"/>
                        <a:pt x="268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4" name="Freeform 16">
                  <a:extLst>
                    <a:ext uri="{FF2B5EF4-FFF2-40B4-BE49-F238E27FC236}">
                      <a16:creationId xmlns:a16="http://schemas.microsoft.com/office/drawing/2014/main" id="{1B1DD3EC-B67D-499A-B985-3D28DFC46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4582" y="5172606"/>
                  <a:ext cx="517524" cy="517525"/>
                </a:xfrm>
                <a:custGeom>
                  <a:avLst/>
                  <a:gdLst>
                    <a:gd name="T0" fmla="*/ 1 w 268"/>
                    <a:gd name="T1" fmla="*/ 135 h 269"/>
                    <a:gd name="T2" fmla="*/ 1 w 268"/>
                    <a:gd name="T3" fmla="*/ 54 h 269"/>
                    <a:gd name="T4" fmla="*/ 51 w 268"/>
                    <a:gd name="T5" fmla="*/ 1 h 269"/>
                    <a:gd name="T6" fmla="*/ 219 w 268"/>
                    <a:gd name="T7" fmla="*/ 1 h 269"/>
                    <a:gd name="T8" fmla="*/ 267 w 268"/>
                    <a:gd name="T9" fmla="*/ 51 h 269"/>
                    <a:gd name="T10" fmla="*/ 267 w 268"/>
                    <a:gd name="T11" fmla="*/ 219 h 269"/>
                    <a:gd name="T12" fmla="*/ 218 w 268"/>
                    <a:gd name="T13" fmla="*/ 268 h 269"/>
                    <a:gd name="T14" fmla="*/ 52 w 268"/>
                    <a:gd name="T15" fmla="*/ 268 h 269"/>
                    <a:gd name="T16" fmla="*/ 1 w 268"/>
                    <a:gd name="T17" fmla="*/ 215 h 269"/>
                    <a:gd name="T18" fmla="*/ 1 w 268"/>
                    <a:gd name="T19" fmla="*/ 13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9">
                      <a:moveTo>
                        <a:pt x="1" y="135"/>
                      </a:moveTo>
                      <a:cubicBezTo>
                        <a:pt x="1" y="108"/>
                        <a:pt x="0" y="81"/>
                        <a:pt x="1" y="54"/>
                      </a:cubicBezTo>
                      <a:cubicBezTo>
                        <a:pt x="1" y="20"/>
                        <a:pt x="18" y="2"/>
                        <a:pt x="51" y="1"/>
                      </a:cubicBezTo>
                      <a:cubicBezTo>
                        <a:pt x="107" y="0"/>
                        <a:pt x="163" y="0"/>
                        <a:pt x="219" y="1"/>
                      </a:cubicBezTo>
                      <a:cubicBezTo>
                        <a:pt x="250" y="2"/>
                        <a:pt x="267" y="20"/>
                        <a:pt x="267" y="51"/>
                      </a:cubicBezTo>
                      <a:cubicBezTo>
                        <a:pt x="268" y="107"/>
                        <a:pt x="268" y="163"/>
                        <a:pt x="267" y="219"/>
                      </a:cubicBezTo>
                      <a:cubicBezTo>
                        <a:pt x="267" y="252"/>
                        <a:pt x="251" y="268"/>
                        <a:pt x="218" y="268"/>
                      </a:cubicBezTo>
                      <a:cubicBezTo>
                        <a:pt x="162" y="269"/>
                        <a:pt x="107" y="269"/>
                        <a:pt x="52" y="268"/>
                      </a:cubicBezTo>
                      <a:cubicBezTo>
                        <a:pt x="17" y="268"/>
                        <a:pt x="1" y="250"/>
                        <a:pt x="1" y="215"/>
                      </a:cubicBezTo>
                      <a:cubicBezTo>
                        <a:pt x="1" y="189"/>
                        <a:pt x="1" y="162"/>
                        <a:pt x="1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5" name="Freeform 17">
                  <a:extLst>
                    <a:ext uri="{FF2B5EF4-FFF2-40B4-BE49-F238E27FC236}">
                      <a16:creationId xmlns:a16="http://schemas.microsoft.com/office/drawing/2014/main" id="{502E05E8-614C-4C5A-8C6D-50125323D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5825069"/>
                  <a:ext cx="517524" cy="514350"/>
                </a:xfrm>
                <a:custGeom>
                  <a:avLst/>
                  <a:gdLst>
                    <a:gd name="T0" fmla="*/ 0 w 268"/>
                    <a:gd name="T1" fmla="*/ 132 h 267"/>
                    <a:gd name="T2" fmla="*/ 1 w 268"/>
                    <a:gd name="T3" fmla="*/ 48 h 267"/>
                    <a:gd name="T4" fmla="*/ 48 w 268"/>
                    <a:gd name="T5" fmla="*/ 1 h 267"/>
                    <a:gd name="T6" fmla="*/ 220 w 268"/>
                    <a:gd name="T7" fmla="*/ 1 h 267"/>
                    <a:gd name="T8" fmla="*/ 267 w 268"/>
                    <a:gd name="T9" fmla="*/ 46 h 267"/>
                    <a:gd name="T10" fmla="*/ 267 w 268"/>
                    <a:gd name="T11" fmla="*/ 220 h 267"/>
                    <a:gd name="T12" fmla="*/ 219 w 268"/>
                    <a:gd name="T13" fmla="*/ 266 h 267"/>
                    <a:gd name="T14" fmla="*/ 48 w 268"/>
                    <a:gd name="T15" fmla="*/ 266 h 267"/>
                    <a:gd name="T16" fmla="*/ 1 w 268"/>
                    <a:gd name="T17" fmla="*/ 216 h 267"/>
                    <a:gd name="T18" fmla="*/ 0 w 268"/>
                    <a:gd name="T19" fmla="*/ 13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7">
                      <a:moveTo>
                        <a:pt x="0" y="132"/>
                      </a:moveTo>
                      <a:cubicBezTo>
                        <a:pt x="0" y="104"/>
                        <a:pt x="0" y="76"/>
                        <a:pt x="1" y="48"/>
                      </a:cubicBezTo>
                      <a:cubicBezTo>
                        <a:pt x="1" y="18"/>
                        <a:pt x="17" y="1"/>
                        <a:pt x="48" y="1"/>
                      </a:cubicBezTo>
                      <a:cubicBezTo>
                        <a:pt x="105" y="0"/>
                        <a:pt x="162" y="0"/>
                        <a:pt x="220" y="1"/>
                      </a:cubicBezTo>
                      <a:cubicBezTo>
                        <a:pt x="249" y="1"/>
                        <a:pt x="266" y="17"/>
                        <a:pt x="267" y="46"/>
                      </a:cubicBezTo>
                      <a:cubicBezTo>
                        <a:pt x="268" y="104"/>
                        <a:pt x="268" y="162"/>
                        <a:pt x="267" y="220"/>
                      </a:cubicBezTo>
                      <a:cubicBezTo>
                        <a:pt x="266" y="250"/>
                        <a:pt x="249" y="265"/>
                        <a:pt x="219" y="266"/>
                      </a:cubicBezTo>
                      <a:cubicBezTo>
                        <a:pt x="162" y="267"/>
                        <a:pt x="105" y="267"/>
                        <a:pt x="48" y="266"/>
                      </a:cubicBezTo>
                      <a:cubicBezTo>
                        <a:pt x="16" y="265"/>
                        <a:pt x="1" y="248"/>
                        <a:pt x="1" y="216"/>
                      </a:cubicBezTo>
                      <a:cubicBezTo>
                        <a:pt x="0" y="188"/>
                        <a:pt x="0" y="160"/>
                        <a:pt x="0" y="1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6" name="Freeform 18">
                  <a:extLst>
                    <a:ext uri="{FF2B5EF4-FFF2-40B4-BE49-F238E27FC236}">
                      <a16:creationId xmlns:a16="http://schemas.microsoft.com/office/drawing/2014/main" id="{F7DF80DE-4238-4B09-9B1F-F889DB82E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0058" y="5172606"/>
                  <a:ext cx="515937" cy="517525"/>
                </a:xfrm>
                <a:custGeom>
                  <a:avLst/>
                  <a:gdLst>
                    <a:gd name="T0" fmla="*/ 266 w 267"/>
                    <a:gd name="T1" fmla="*/ 135 h 269"/>
                    <a:gd name="T2" fmla="*/ 266 w 267"/>
                    <a:gd name="T3" fmla="*/ 219 h 269"/>
                    <a:gd name="T4" fmla="*/ 220 w 267"/>
                    <a:gd name="T5" fmla="*/ 268 h 269"/>
                    <a:gd name="T6" fmla="*/ 46 w 267"/>
                    <a:gd name="T7" fmla="*/ 268 h 269"/>
                    <a:gd name="T8" fmla="*/ 0 w 267"/>
                    <a:gd name="T9" fmla="*/ 219 h 269"/>
                    <a:gd name="T10" fmla="*/ 0 w 267"/>
                    <a:gd name="T11" fmla="*/ 51 h 269"/>
                    <a:gd name="T12" fmla="*/ 48 w 267"/>
                    <a:gd name="T13" fmla="*/ 2 h 269"/>
                    <a:gd name="T14" fmla="*/ 218 w 267"/>
                    <a:gd name="T15" fmla="*/ 2 h 269"/>
                    <a:gd name="T16" fmla="*/ 266 w 267"/>
                    <a:gd name="T17" fmla="*/ 51 h 269"/>
                    <a:gd name="T18" fmla="*/ 266 w 267"/>
                    <a:gd name="T19" fmla="*/ 13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9">
                      <a:moveTo>
                        <a:pt x="266" y="135"/>
                      </a:moveTo>
                      <a:cubicBezTo>
                        <a:pt x="266" y="163"/>
                        <a:pt x="267" y="191"/>
                        <a:pt x="266" y="219"/>
                      </a:cubicBezTo>
                      <a:cubicBezTo>
                        <a:pt x="265" y="250"/>
                        <a:pt x="250" y="268"/>
                        <a:pt x="220" y="268"/>
                      </a:cubicBezTo>
                      <a:cubicBezTo>
                        <a:pt x="162" y="269"/>
                        <a:pt x="104" y="269"/>
                        <a:pt x="46" y="268"/>
                      </a:cubicBezTo>
                      <a:cubicBezTo>
                        <a:pt x="16" y="267"/>
                        <a:pt x="1" y="250"/>
                        <a:pt x="0" y="219"/>
                      </a:cubicBezTo>
                      <a:cubicBezTo>
                        <a:pt x="0" y="163"/>
                        <a:pt x="0" y="107"/>
                        <a:pt x="0" y="51"/>
                      </a:cubicBezTo>
                      <a:cubicBezTo>
                        <a:pt x="1" y="20"/>
                        <a:pt x="17" y="2"/>
                        <a:pt x="48" y="2"/>
                      </a:cubicBezTo>
                      <a:cubicBezTo>
                        <a:pt x="105" y="0"/>
                        <a:pt x="162" y="0"/>
                        <a:pt x="218" y="2"/>
                      </a:cubicBezTo>
                      <a:cubicBezTo>
                        <a:pt x="249" y="2"/>
                        <a:pt x="265" y="20"/>
                        <a:pt x="266" y="51"/>
                      </a:cubicBezTo>
                      <a:cubicBezTo>
                        <a:pt x="267" y="79"/>
                        <a:pt x="266" y="107"/>
                        <a:pt x="266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7" name="Freeform 19">
                  <a:extLst>
                    <a:ext uri="{FF2B5EF4-FFF2-40B4-BE49-F238E27FC236}">
                      <a16:creationId xmlns:a16="http://schemas.microsoft.com/office/drawing/2014/main" id="{F59B0563-716D-4821-850A-2BA79C443A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4544" y="4531256"/>
                  <a:ext cx="515937" cy="515938"/>
                </a:xfrm>
                <a:custGeom>
                  <a:avLst/>
                  <a:gdLst>
                    <a:gd name="T0" fmla="*/ 267 w 267"/>
                    <a:gd name="T1" fmla="*/ 134 h 268"/>
                    <a:gd name="T2" fmla="*/ 267 w 267"/>
                    <a:gd name="T3" fmla="*/ 216 h 268"/>
                    <a:gd name="T4" fmla="*/ 219 w 267"/>
                    <a:gd name="T5" fmla="*/ 267 h 268"/>
                    <a:gd name="T6" fmla="*/ 49 w 267"/>
                    <a:gd name="T7" fmla="*/ 267 h 268"/>
                    <a:gd name="T8" fmla="*/ 1 w 267"/>
                    <a:gd name="T9" fmla="*/ 217 h 268"/>
                    <a:gd name="T10" fmla="*/ 1 w 267"/>
                    <a:gd name="T11" fmla="*/ 53 h 268"/>
                    <a:gd name="T12" fmla="*/ 54 w 267"/>
                    <a:gd name="T13" fmla="*/ 0 h 268"/>
                    <a:gd name="T14" fmla="*/ 214 w 267"/>
                    <a:gd name="T15" fmla="*/ 0 h 268"/>
                    <a:gd name="T16" fmla="*/ 267 w 267"/>
                    <a:gd name="T17" fmla="*/ 54 h 268"/>
                    <a:gd name="T18" fmla="*/ 267 w 267"/>
                    <a:gd name="T19" fmla="*/ 134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8">
                      <a:moveTo>
                        <a:pt x="267" y="134"/>
                      </a:moveTo>
                      <a:cubicBezTo>
                        <a:pt x="267" y="162"/>
                        <a:pt x="267" y="189"/>
                        <a:pt x="267" y="216"/>
                      </a:cubicBezTo>
                      <a:cubicBezTo>
                        <a:pt x="266" y="249"/>
                        <a:pt x="251" y="267"/>
                        <a:pt x="219" y="267"/>
                      </a:cubicBezTo>
                      <a:cubicBezTo>
                        <a:pt x="162" y="268"/>
                        <a:pt x="106" y="268"/>
                        <a:pt x="49" y="267"/>
                      </a:cubicBezTo>
                      <a:cubicBezTo>
                        <a:pt x="16" y="267"/>
                        <a:pt x="1" y="250"/>
                        <a:pt x="1" y="217"/>
                      </a:cubicBezTo>
                      <a:cubicBezTo>
                        <a:pt x="0" y="162"/>
                        <a:pt x="0" y="107"/>
                        <a:pt x="1" y="53"/>
                      </a:cubicBezTo>
                      <a:cubicBezTo>
                        <a:pt x="1" y="16"/>
                        <a:pt x="18" y="1"/>
                        <a:pt x="54" y="0"/>
                      </a:cubicBezTo>
                      <a:cubicBezTo>
                        <a:pt x="107" y="0"/>
                        <a:pt x="160" y="0"/>
                        <a:pt x="214" y="0"/>
                      </a:cubicBezTo>
                      <a:cubicBezTo>
                        <a:pt x="250" y="0"/>
                        <a:pt x="267" y="17"/>
                        <a:pt x="267" y="54"/>
                      </a:cubicBezTo>
                      <a:cubicBezTo>
                        <a:pt x="267" y="81"/>
                        <a:pt x="267" y="108"/>
                        <a:pt x="267" y="1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8" name="Freeform 20">
                  <a:extLst>
                    <a:ext uri="{FF2B5EF4-FFF2-40B4-BE49-F238E27FC236}">
                      <a16:creationId xmlns:a16="http://schemas.microsoft.com/office/drawing/2014/main" id="{EDD2577E-320B-44FB-A929-4F8ABC5A3F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4544" y="5825069"/>
                  <a:ext cx="515937" cy="514350"/>
                </a:xfrm>
                <a:custGeom>
                  <a:avLst/>
                  <a:gdLst>
                    <a:gd name="T0" fmla="*/ 267 w 267"/>
                    <a:gd name="T1" fmla="*/ 135 h 267"/>
                    <a:gd name="T2" fmla="*/ 267 w 267"/>
                    <a:gd name="T3" fmla="*/ 217 h 267"/>
                    <a:gd name="T4" fmla="*/ 219 w 267"/>
                    <a:gd name="T5" fmla="*/ 266 h 267"/>
                    <a:gd name="T6" fmla="*/ 49 w 267"/>
                    <a:gd name="T7" fmla="*/ 266 h 267"/>
                    <a:gd name="T8" fmla="*/ 1 w 267"/>
                    <a:gd name="T9" fmla="*/ 217 h 267"/>
                    <a:gd name="T10" fmla="*/ 1 w 267"/>
                    <a:gd name="T11" fmla="*/ 49 h 267"/>
                    <a:gd name="T12" fmla="*/ 51 w 267"/>
                    <a:gd name="T13" fmla="*/ 0 h 267"/>
                    <a:gd name="T14" fmla="*/ 217 w 267"/>
                    <a:gd name="T15" fmla="*/ 0 h 267"/>
                    <a:gd name="T16" fmla="*/ 267 w 267"/>
                    <a:gd name="T17" fmla="*/ 51 h 267"/>
                    <a:gd name="T18" fmla="*/ 267 w 267"/>
                    <a:gd name="T19" fmla="*/ 135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7">
                      <a:moveTo>
                        <a:pt x="267" y="135"/>
                      </a:moveTo>
                      <a:cubicBezTo>
                        <a:pt x="267" y="162"/>
                        <a:pt x="267" y="190"/>
                        <a:pt x="267" y="217"/>
                      </a:cubicBezTo>
                      <a:cubicBezTo>
                        <a:pt x="266" y="249"/>
                        <a:pt x="251" y="265"/>
                        <a:pt x="219" y="266"/>
                      </a:cubicBezTo>
                      <a:cubicBezTo>
                        <a:pt x="162" y="267"/>
                        <a:pt x="106" y="267"/>
                        <a:pt x="49" y="266"/>
                      </a:cubicBezTo>
                      <a:cubicBezTo>
                        <a:pt x="17" y="265"/>
                        <a:pt x="1" y="249"/>
                        <a:pt x="1" y="217"/>
                      </a:cubicBezTo>
                      <a:cubicBezTo>
                        <a:pt x="0" y="161"/>
                        <a:pt x="0" y="105"/>
                        <a:pt x="1" y="49"/>
                      </a:cubicBezTo>
                      <a:cubicBezTo>
                        <a:pt x="1" y="17"/>
                        <a:pt x="18" y="1"/>
                        <a:pt x="51" y="0"/>
                      </a:cubicBezTo>
                      <a:cubicBezTo>
                        <a:pt x="106" y="0"/>
                        <a:pt x="161" y="0"/>
                        <a:pt x="217" y="0"/>
                      </a:cubicBezTo>
                      <a:cubicBezTo>
                        <a:pt x="251" y="1"/>
                        <a:pt x="266" y="17"/>
                        <a:pt x="267" y="51"/>
                      </a:cubicBezTo>
                      <a:cubicBezTo>
                        <a:pt x="267" y="79"/>
                        <a:pt x="267" y="107"/>
                        <a:pt x="267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52612FF3-5471-49B9-905F-5D90767DF28E}"/>
                </a:ext>
              </a:extLst>
            </p:cNvPr>
            <p:cNvGrpSpPr/>
            <p:nvPr/>
          </p:nvGrpSpPr>
          <p:grpSpPr>
            <a:xfrm>
              <a:off x="2560991" y="2427218"/>
              <a:ext cx="1507414" cy="992472"/>
              <a:chOff x="2560991" y="2486487"/>
              <a:chExt cx="1507414" cy="992472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B7CBEC2-EF62-4BF4-B0CB-7A93D0F0E613}"/>
                  </a:ext>
                </a:extLst>
              </p:cNvPr>
              <p:cNvSpPr/>
              <p:nvPr/>
            </p:nvSpPr>
            <p:spPr bwMode="auto">
              <a:xfrm>
                <a:off x="2560991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29DA4FD1-2E13-470B-8B3A-CE75A1F6B634}"/>
                  </a:ext>
                </a:extLst>
              </p:cNvPr>
              <p:cNvSpPr/>
              <p:nvPr/>
            </p:nvSpPr>
            <p:spPr bwMode="auto">
              <a:xfrm>
                <a:off x="2769819" y="2486487"/>
                <a:ext cx="1089757" cy="29082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TALK</a:t>
                </a: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6A5B070C-DF18-415A-9DCB-4B9B4BF3B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2545" y="2889681"/>
                <a:ext cx="584305" cy="464960"/>
              </a:xfrm>
              <a:custGeom>
                <a:avLst/>
                <a:gdLst>
                  <a:gd name="T0" fmla="*/ 339 w 1390"/>
                  <a:gd name="T1" fmla="*/ 864 h 1111"/>
                  <a:gd name="T2" fmla="*/ 282 w 1390"/>
                  <a:gd name="T3" fmla="*/ 837 h 1111"/>
                  <a:gd name="T4" fmla="*/ 63 w 1390"/>
                  <a:gd name="T5" fmla="*/ 626 h 1111"/>
                  <a:gd name="T6" fmla="*/ 94 w 1390"/>
                  <a:gd name="T7" fmla="*/ 265 h 1111"/>
                  <a:gd name="T8" fmla="*/ 280 w 1390"/>
                  <a:gd name="T9" fmla="*/ 106 h 1111"/>
                  <a:gd name="T10" fmla="*/ 739 w 1390"/>
                  <a:gd name="T11" fmla="*/ 7 h 1111"/>
                  <a:gd name="T12" fmla="*/ 1091 w 1390"/>
                  <a:gd name="T13" fmla="*/ 95 h 1111"/>
                  <a:gd name="T14" fmla="*/ 1307 w 1390"/>
                  <a:gd name="T15" fmla="*/ 279 h 1111"/>
                  <a:gd name="T16" fmla="*/ 1297 w 1390"/>
                  <a:gd name="T17" fmla="*/ 677 h 1111"/>
                  <a:gd name="T18" fmla="*/ 1038 w 1390"/>
                  <a:gd name="T19" fmla="*/ 871 h 1111"/>
                  <a:gd name="T20" fmla="*/ 638 w 1390"/>
                  <a:gd name="T21" fmla="*/ 934 h 1111"/>
                  <a:gd name="T22" fmla="*/ 616 w 1390"/>
                  <a:gd name="T23" fmla="*/ 942 h 1111"/>
                  <a:gd name="T24" fmla="*/ 328 w 1390"/>
                  <a:gd name="T25" fmla="*/ 1101 h 1111"/>
                  <a:gd name="T26" fmla="*/ 233 w 1390"/>
                  <a:gd name="T27" fmla="*/ 1110 h 1111"/>
                  <a:gd name="T28" fmla="*/ 202 w 1390"/>
                  <a:gd name="T29" fmla="*/ 1093 h 1111"/>
                  <a:gd name="T30" fmla="*/ 209 w 1390"/>
                  <a:gd name="T31" fmla="*/ 1058 h 1111"/>
                  <a:gd name="T32" fmla="*/ 255 w 1390"/>
                  <a:gd name="T33" fmla="*/ 1002 h 1111"/>
                  <a:gd name="T34" fmla="*/ 336 w 1390"/>
                  <a:gd name="T35" fmla="*/ 871 h 1111"/>
                  <a:gd name="T36" fmla="*/ 339 w 1390"/>
                  <a:gd name="T37" fmla="*/ 864 h 1111"/>
                  <a:gd name="T38" fmla="*/ 298 w 1390"/>
                  <a:gd name="T39" fmla="*/ 1047 h 1111"/>
                  <a:gd name="T40" fmla="*/ 317 w 1390"/>
                  <a:gd name="T41" fmla="*/ 1044 h 1111"/>
                  <a:gd name="T42" fmla="*/ 584 w 1390"/>
                  <a:gd name="T43" fmla="*/ 891 h 1111"/>
                  <a:gd name="T44" fmla="*/ 628 w 1390"/>
                  <a:gd name="T45" fmla="*/ 874 h 1111"/>
                  <a:gd name="T46" fmla="*/ 951 w 1390"/>
                  <a:gd name="T47" fmla="*/ 841 h 1111"/>
                  <a:gd name="T48" fmla="*/ 1217 w 1390"/>
                  <a:gd name="T49" fmla="*/ 685 h 1111"/>
                  <a:gd name="T50" fmla="*/ 1308 w 1390"/>
                  <a:gd name="T51" fmla="*/ 485 h 1111"/>
                  <a:gd name="T52" fmla="*/ 1230 w 1390"/>
                  <a:gd name="T53" fmla="*/ 272 h 1111"/>
                  <a:gd name="T54" fmla="*/ 983 w 1390"/>
                  <a:gd name="T55" fmla="*/ 111 h 1111"/>
                  <a:gd name="T56" fmla="*/ 620 w 1390"/>
                  <a:gd name="T57" fmla="*/ 67 h 1111"/>
                  <a:gd name="T58" fmla="*/ 280 w 1390"/>
                  <a:gd name="T59" fmla="*/ 172 h 1111"/>
                  <a:gd name="T60" fmla="*/ 145 w 1390"/>
                  <a:gd name="T61" fmla="*/ 291 h 1111"/>
                  <a:gd name="T62" fmla="*/ 88 w 1390"/>
                  <a:gd name="T63" fmla="*/ 525 h 1111"/>
                  <a:gd name="T64" fmla="*/ 186 w 1390"/>
                  <a:gd name="T65" fmla="*/ 696 h 1111"/>
                  <a:gd name="T66" fmla="*/ 383 w 1390"/>
                  <a:gd name="T67" fmla="*/ 819 h 1111"/>
                  <a:gd name="T68" fmla="*/ 402 w 1390"/>
                  <a:gd name="T69" fmla="*/ 864 h 1111"/>
                  <a:gd name="T70" fmla="*/ 316 w 1390"/>
                  <a:gd name="T71" fmla="*/ 1020 h 1111"/>
                  <a:gd name="T72" fmla="*/ 298 w 1390"/>
                  <a:gd name="T73" fmla="*/ 104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90" h="1111">
                    <a:moveTo>
                      <a:pt x="339" y="864"/>
                    </a:moveTo>
                    <a:cubicBezTo>
                      <a:pt x="319" y="855"/>
                      <a:pt x="300" y="847"/>
                      <a:pt x="282" y="837"/>
                    </a:cubicBezTo>
                    <a:cubicBezTo>
                      <a:pt x="190" y="787"/>
                      <a:pt x="111" y="721"/>
                      <a:pt x="63" y="626"/>
                    </a:cubicBezTo>
                    <a:cubicBezTo>
                      <a:pt x="0" y="500"/>
                      <a:pt x="14" y="379"/>
                      <a:pt x="94" y="265"/>
                    </a:cubicBezTo>
                    <a:cubicBezTo>
                      <a:pt x="142" y="196"/>
                      <a:pt x="206" y="145"/>
                      <a:pt x="280" y="106"/>
                    </a:cubicBezTo>
                    <a:cubicBezTo>
                      <a:pt x="423" y="30"/>
                      <a:pt x="577" y="0"/>
                      <a:pt x="739" y="7"/>
                    </a:cubicBezTo>
                    <a:cubicBezTo>
                      <a:pt x="863" y="13"/>
                      <a:pt x="981" y="39"/>
                      <a:pt x="1091" y="95"/>
                    </a:cubicBezTo>
                    <a:cubicBezTo>
                      <a:pt x="1178" y="139"/>
                      <a:pt x="1253" y="197"/>
                      <a:pt x="1307" y="279"/>
                    </a:cubicBezTo>
                    <a:cubicBezTo>
                      <a:pt x="1390" y="405"/>
                      <a:pt x="1386" y="555"/>
                      <a:pt x="1297" y="677"/>
                    </a:cubicBezTo>
                    <a:cubicBezTo>
                      <a:pt x="1231" y="768"/>
                      <a:pt x="1141" y="828"/>
                      <a:pt x="1038" y="871"/>
                    </a:cubicBezTo>
                    <a:cubicBezTo>
                      <a:pt x="910" y="924"/>
                      <a:pt x="776" y="941"/>
                      <a:pt x="638" y="934"/>
                    </a:cubicBezTo>
                    <a:cubicBezTo>
                      <a:pt x="629" y="933"/>
                      <a:pt x="622" y="935"/>
                      <a:pt x="616" y="942"/>
                    </a:cubicBezTo>
                    <a:cubicBezTo>
                      <a:pt x="536" y="1025"/>
                      <a:pt x="441" y="1081"/>
                      <a:pt x="328" y="1101"/>
                    </a:cubicBezTo>
                    <a:cubicBezTo>
                      <a:pt x="296" y="1107"/>
                      <a:pt x="264" y="1108"/>
                      <a:pt x="233" y="1110"/>
                    </a:cubicBezTo>
                    <a:cubicBezTo>
                      <a:pt x="219" y="1111"/>
                      <a:pt x="208" y="1106"/>
                      <a:pt x="202" y="1093"/>
                    </a:cubicBezTo>
                    <a:cubicBezTo>
                      <a:pt x="196" y="1080"/>
                      <a:pt x="200" y="1069"/>
                      <a:pt x="209" y="1058"/>
                    </a:cubicBezTo>
                    <a:cubicBezTo>
                      <a:pt x="225" y="1040"/>
                      <a:pt x="241" y="1022"/>
                      <a:pt x="255" y="1002"/>
                    </a:cubicBezTo>
                    <a:cubicBezTo>
                      <a:pt x="286" y="961"/>
                      <a:pt x="315" y="918"/>
                      <a:pt x="336" y="871"/>
                    </a:cubicBezTo>
                    <a:cubicBezTo>
                      <a:pt x="337" y="869"/>
                      <a:pt x="338" y="867"/>
                      <a:pt x="339" y="864"/>
                    </a:cubicBezTo>
                    <a:close/>
                    <a:moveTo>
                      <a:pt x="298" y="1047"/>
                    </a:moveTo>
                    <a:cubicBezTo>
                      <a:pt x="307" y="1046"/>
                      <a:pt x="312" y="1045"/>
                      <a:pt x="317" y="1044"/>
                    </a:cubicBezTo>
                    <a:cubicBezTo>
                      <a:pt x="424" y="1024"/>
                      <a:pt x="511" y="970"/>
                      <a:pt x="584" y="891"/>
                    </a:cubicBezTo>
                    <a:cubicBezTo>
                      <a:pt x="597" y="877"/>
                      <a:pt x="610" y="873"/>
                      <a:pt x="628" y="874"/>
                    </a:cubicBezTo>
                    <a:cubicBezTo>
                      <a:pt x="738" y="883"/>
                      <a:pt x="846" y="873"/>
                      <a:pt x="951" y="841"/>
                    </a:cubicBezTo>
                    <a:cubicBezTo>
                      <a:pt x="1052" y="810"/>
                      <a:pt x="1143" y="763"/>
                      <a:pt x="1217" y="685"/>
                    </a:cubicBezTo>
                    <a:cubicBezTo>
                      <a:pt x="1270" y="629"/>
                      <a:pt x="1304" y="563"/>
                      <a:pt x="1308" y="485"/>
                    </a:cubicBezTo>
                    <a:cubicBezTo>
                      <a:pt x="1312" y="403"/>
                      <a:pt x="1282" y="333"/>
                      <a:pt x="1230" y="272"/>
                    </a:cubicBezTo>
                    <a:cubicBezTo>
                      <a:pt x="1164" y="194"/>
                      <a:pt x="1078" y="145"/>
                      <a:pt x="983" y="111"/>
                    </a:cubicBezTo>
                    <a:cubicBezTo>
                      <a:pt x="866" y="70"/>
                      <a:pt x="744" y="58"/>
                      <a:pt x="620" y="67"/>
                    </a:cubicBezTo>
                    <a:cubicBezTo>
                      <a:pt x="499" y="77"/>
                      <a:pt x="385" y="111"/>
                      <a:pt x="280" y="172"/>
                    </a:cubicBezTo>
                    <a:cubicBezTo>
                      <a:pt x="227" y="203"/>
                      <a:pt x="182" y="242"/>
                      <a:pt x="145" y="291"/>
                    </a:cubicBezTo>
                    <a:cubicBezTo>
                      <a:pt x="94" y="361"/>
                      <a:pt x="71" y="438"/>
                      <a:pt x="88" y="525"/>
                    </a:cubicBezTo>
                    <a:cubicBezTo>
                      <a:pt x="102" y="592"/>
                      <a:pt x="138" y="647"/>
                      <a:pt x="186" y="696"/>
                    </a:cubicBezTo>
                    <a:cubicBezTo>
                      <a:pt x="242" y="752"/>
                      <a:pt x="310" y="789"/>
                      <a:pt x="383" y="819"/>
                    </a:cubicBezTo>
                    <a:cubicBezTo>
                      <a:pt x="405" y="829"/>
                      <a:pt x="411" y="842"/>
                      <a:pt x="402" y="864"/>
                    </a:cubicBezTo>
                    <a:cubicBezTo>
                      <a:pt x="380" y="920"/>
                      <a:pt x="350" y="971"/>
                      <a:pt x="316" y="1020"/>
                    </a:cubicBezTo>
                    <a:cubicBezTo>
                      <a:pt x="311" y="1028"/>
                      <a:pt x="306" y="1036"/>
                      <a:pt x="298" y="10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6CED46FE-32F3-4649-86FF-7B7CB22BE8A6}"/>
                </a:ext>
              </a:extLst>
            </p:cNvPr>
            <p:cNvGrpSpPr/>
            <p:nvPr/>
          </p:nvGrpSpPr>
          <p:grpSpPr>
            <a:xfrm>
              <a:off x="4347483" y="2427216"/>
              <a:ext cx="1507414" cy="992474"/>
              <a:chOff x="4347483" y="2486485"/>
              <a:chExt cx="1507414" cy="992474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9FBB436-9C6E-4230-B405-77025EE934E9}"/>
                  </a:ext>
                </a:extLst>
              </p:cNvPr>
              <p:cNvSpPr/>
              <p:nvPr/>
            </p:nvSpPr>
            <p:spPr bwMode="auto">
              <a:xfrm>
                <a:off x="4347483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A8B54027-16BF-4357-873D-998683A6A8C6}"/>
                  </a:ext>
                </a:extLst>
              </p:cNvPr>
              <p:cNvSpPr/>
              <p:nvPr/>
            </p:nvSpPr>
            <p:spPr bwMode="auto">
              <a:xfrm>
                <a:off x="4556311" y="2486485"/>
                <a:ext cx="1089757" cy="290826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TAP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A2F6B86-D24A-454B-8A99-0F5038DB5309}"/>
                  </a:ext>
                </a:extLst>
              </p:cNvPr>
              <p:cNvGrpSpPr/>
              <p:nvPr/>
            </p:nvGrpSpPr>
            <p:grpSpPr>
              <a:xfrm>
                <a:off x="4889537" y="2808008"/>
                <a:ext cx="423306" cy="576801"/>
                <a:chOff x="-3352800" y="-1859841"/>
                <a:chExt cx="1970088" cy="2684462"/>
              </a:xfrm>
              <a:solidFill>
                <a:schemeClr val="tx1"/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E433AE31-1482-464F-8C86-5A0558E7B6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352800" y="-1445505"/>
                  <a:ext cx="1970088" cy="2270126"/>
                </a:xfrm>
                <a:custGeom>
                  <a:avLst/>
                  <a:gdLst>
                    <a:gd name="T0" fmla="*/ 610 w 1017"/>
                    <a:gd name="T1" fmla="*/ 1179 h 1179"/>
                    <a:gd name="T2" fmla="*/ 542 w 1017"/>
                    <a:gd name="T3" fmla="*/ 1167 h 1179"/>
                    <a:gd name="T4" fmla="*/ 291 w 1017"/>
                    <a:gd name="T5" fmla="*/ 979 h 1179"/>
                    <a:gd name="T6" fmla="*/ 187 w 1017"/>
                    <a:gd name="T7" fmla="*/ 807 h 1179"/>
                    <a:gd name="T8" fmla="*/ 87 w 1017"/>
                    <a:gd name="T9" fmla="*/ 656 h 1179"/>
                    <a:gd name="T10" fmla="*/ 15 w 1017"/>
                    <a:gd name="T11" fmla="*/ 531 h 1179"/>
                    <a:gd name="T12" fmla="*/ 3 w 1017"/>
                    <a:gd name="T13" fmla="*/ 464 h 1179"/>
                    <a:gd name="T14" fmla="*/ 103 w 1017"/>
                    <a:gd name="T15" fmla="*/ 397 h 1179"/>
                    <a:gd name="T16" fmla="*/ 178 w 1017"/>
                    <a:gd name="T17" fmla="*/ 426 h 1179"/>
                    <a:gd name="T18" fmla="*/ 257 w 1017"/>
                    <a:gd name="T19" fmla="*/ 484 h 1179"/>
                    <a:gd name="T20" fmla="*/ 272 w 1017"/>
                    <a:gd name="T21" fmla="*/ 498 h 1179"/>
                    <a:gd name="T22" fmla="*/ 272 w 1017"/>
                    <a:gd name="T23" fmla="*/ 480 h 1179"/>
                    <a:gd name="T24" fmla="*/ 272 w 1017"/>
                    <a:gd name="T25" fmla="*/ 113 h 1179"/>
                    <a:gd name="T26" fmla="*/ 376 w 1017"/>
                    <a:gd name="T27" fmla="*/ 3 h 1179"/>
                    <a:gd name="T28" fmla="*/ 490 w 1017"/>
                    <a:gd name="T29" fmla="*/ 111 h 1179"/>
                    <a:gd name="T30" fmla="*/ 490 w 1017"/>
                    <a:gd name="T31" fmla="*/ 311 h 1179"/>
                    <a:gd name="T32" fmla="*/ 490 w 1017"/>
                    <a:gd name="T33" fmla="*/ 328 h 1179"/>
                    <a:gd name="T34" fmla="*/ 585 w 1017"/>
                    <a:gd name="T35" fmla="*/ 312 h 1179"/>
                    <a:gd name="T36" fmla="*/ 658 w 1017"/>
                    <a:gd name="T37" fmla="*/ 378 h 1179"/>
                    <a:gd name="T38" fmla="*/ 775 w 1017"/>
                    <a:gd name="T39" fmla="*/ 360 h 1179"/>
                    <a:gd name="T40" fmla="*/ 842 w 1017"/>
                    <a:gd name="T41" fmla="*/ 457 h 1179"/>
                    <a:gd name="T42" fmla="*/ 889 w 1017"/>
                    <a:gd name="T43" fmla="*/ 441 h 1179"/>
                    <a:gd name="T44" fmla="*/ 1016 w 1017"/>
                    <a:gd name="T45" fmla="*/ 547 h 1179"/>
                    <a:gd name="T46" fmla="*/ 1016 w 1017"/>
                    <a:gd name="T47" fmla="*/ 816 h 1179"/>
                    <a:gd name="T48" fmla="*/ 686 w 1017"/>
                    <a:gd name="T49" fmla="*/ 1177 h 1179"/>
                    <a:gd name="T50" fmla="*/ 675 w 1017"/>
                    <a:gd name="T51" fmla="*/ 1179 h 1179"/>
                    <a:gd name="T52" fmla="*/ 610 w 1017"/>
                    <a:gd name="T53" fmla="*/ 1179 h 1179"/>
                    <a:gd name="T54" fmla="*/ 316 w 1017"/>
                    <a:gd name="T55" fmla="*/ 600 h 1179"/>
                    <a:gd name="T56" fmla="*/ 312 w 1017"/>
                    <a:gd name="T57" fmla="*/ 602 h 1179"/>
                    <a:gd name="T58" fmla="*/ 302 w 1017"/>
                    <a:gd name="T59" fmla="*/ 590 h 1179"/>
                    <a:gd name="T60" fmla="*/ 160 w 1017"/>
                    <a:gd name="T61" fmla="*/ 466 h 1179"/>
                    <a:gd name="T62" fmla="*/ 98 w 1017"/>
                    <a:gd name="T63" fmla="*/ 440 h 1179"/>
                    <a:gd name="T64" fmla="*/ 48 w 1017"/>
                    <a:gd name="T65" fmla="*/ 492 h 1179"/>
                    <a:gd name="T66" fmla="*/ 60 w 1017"/>
                    <a:gd name="T67" fmla="*/ 525 h 1179"/>
                    <a:gd name="T68" fmla="*/ 105 w 1017"/>
                    <a:gd name="T69" fmla="*/ 602 h 1179"/>
                    <a:gd name="T70" fmla="*/ 310 w 1017"/>
                    <a:gd name="T71" fmla="*/ 925 h 1179"/>
                    <a:gd name="T72" fmla="*/ 351 w 1017"/>
                    <a:gd name="T73" fmla="*/ 985 h 1179"/>
                    <a:gd name="T74" fmla="*/ 682 w 1017"/>
                    <a:gd name="T75" fmla="*/ 1133 h 1179"/>
                    <a:gd name="T76" fmla="*/ 972 w 1017"/>
                    <a:gd name="T77" fmla="*/ 822 h 1179"/>
                    <a:gd name="T78" fmla="*/ 972 w 1017"/>
                    <a:gd name="T79" fmla="*/ 546 h 1179"/>
                    <a:gd name="T80" fmla="*/ 906 w 1017"/>
                    <a:gd name="T81" fmla="*/ 482 h 1179"/>
                    <a:gd name="T82" fmla="*/ 842 w 1017"/>
                    <a:gd name="T83" fmla="*/ 546 h 1179"/>
                    <a:gd name="T84" fmla="*/ 842 w 1017"/>
                    <a:gd name="T85" fmla="*/ 568 h 1179"/>
                    <a:gd name="T86" fmla="*/ 798 w 1017"/>
                    <a:gd name="T87" fmla="*/ 568 h 1179"/>
                    <a:gd name="T88" fmla="*/ 798 w 1017"/>
                    <a:gd name="T89" fmla="*/ 554 h 1179"/>
                    <a:gd name="T90" fmla="*/ 798 w 1017"/>
                    <a:gd name="T91" fmla="*/ 460 h 1179"/>
                    <a:gd name="T92" fmla="*/ 752 w 1017"/>
                    <a:gd name="T93" fmla="*/ 398 h 1179"/>
                    <a:gd name="T94" fmla="*/ 667 w 1017"/>
                    <a:gd name="T95" fmla="*/ 459 h 1179"/>
                    <a:gd name="T96" fmla="*/ 667 w 1017"/>
                    <a:gd name="T97" fmla="*/ 525 h 1179"/>
                    <a:gd name="T98" fmla="*/ 621 w 1017"/>
                    <a:gd name="T99" fmla="*/ 525 h 1179"/>
                    <a:gd name="T100" fmla="*/ 621 w 1017"/>
                    <a:gd name="T101" fmla="*/ 420 h 1179"/>
                    <a:gd name="T102" fmla="*/ 555 w 1017"/>
                    <a:gd name="T103" fmla="*/ 351 h 1179"/>
                    <a:gd name="T104" fmla="*/ 490 w 1017"/>
                    <a:gd name="T105" fmla="*/ 420 h 1179"/>
                    <a:gd name="T106" fmla="*/ 490 w 1017"/>
                    <a:gd name="T107" fmla="*/ 554 h 1179"/>
                    <a:gd name="T108" fmla="*/ 490 w 1017"/>
                    <a:gd name="T109" fmla="*/ 568 h 1179"/>
                    <a:gd name="T110" fmla="*/ 447 w 1017"/>
                    <a:gd name="T111" fmla="*/ 568 h 1179"/>
                    <a:gd name="T112" fmla="*/ 447 w 1017"/>
                    <a:gd name="T113" fmla="*/ 551 h 1179"/>
                    <a:gd name="T114" fmla="*/ 447 w 1017"/>
                    <a:gd name="T115" fmla="*/ 148 h 1179"/>
                    <a:gd name="T116" fmla="*/ 446 w 1017"/>
                    <a:gd name="T117" fmla="*/ 110 h 1179"/>
                    <a:gd name="T118" fmla="*/ 400 w 1017"/>
                    <a:gd name="T119" fmla="*/ 49 h 1179"/>
                    <a:gd name="T120" fmla="*/ 316 w 1017"/>
                    <a:gd name="T121" fmla="*/ 115 h 1179"/>
                    <a:gd name="T122" fmla="*/ 316 w 1017"/>
                    <a:gd name="T123" fmla="*/ 585 h 1179"/>
                    <a:gd name="T124" fmla="*/ 316 w 1017"/>
                    <a:gd name="T125" fmla="*/ 600 h 1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17" h="1179">
                      <a:moveTo>
                        <a:pt x="610" y="1179"/>
                      </a:moveTo>
                      <a:cubicBezTo>
                        <a:pt x="587" y="1175"/>
                        <a:pt x="564" y="1172"/>
                        <a:pt x="542" y="1167"/>
                      </a:cubicBezTo>
                      <a:cubicBezTo>
                        <a:pt x="432" y="1139"/>
                        <a:pt x="351" y="1072"/>
                        <a:pt x="291" y="979"/>
                      </a:cubicBezTo>
                      <a:cubicBezTo>
                        <a:pt x="255" y="923"/>
                        <a:pt x="223" y="864"/>
                        <a:pt x="187" y="807"/>
                      </a:cubicBezTo>
                      <a:cubicBezTo>
                        <a:pt x="155" y="756"/>
                        <a:pt x="122" y="705"/>
                        <a:pt x="87" y="656"/>
                      </a:cubicBezTo>
                      <a:cubicBezTo>
                        <a:pt x="58" y="616"/>
                        <a:pt x="33" y="575"/>
                        <a:pt x="15" y="531"/>
                      </a:cubicBezTo>
                      <a:cubicBezTo>
                        <a:pt x="6" y="510"/>
                        <a:pt x="0" y="488"/>
                        <a:pt x="3" y="464"/>
                      </a:cubicBezTo>
                      <a:cubicBezTo>
                        <a:pt x="10" y="419"/>
                        <a:pt x="55" y="386"/>
                        <a:pt x="103" y="397"/>
                      </a:cubicBezTo>
                      <a:cubicBezTo>
                        <a:pt x="129" y="402"/>
                        <a:pt x="155" y="412"/>
                        <a:pt x="178" y="426"/>
                      </a:cubicBezTo>
                      <a:cubicBezTo>
                        <a:pt x="206" y="442"/>
                        <a:pt x="231" y="464"/>
                        <a:pt x="257" y="484"/>
                      </a:cubicBezTo>
                      <a:cubicBezTo>
                        <a:pt x="261" y="487"/>
                        <a:pt x="265" y="492"/>
                        <a:pt x="272" y="498"/>
                      </a:cubicBezTo>
                      <a:cubicBezTo>
                        <a:pt x="272" y="490"/>
                        <a:pt x="272" y="485"/>
                        <a:pt x="272" y="480"/>
                      </a:cubicBezTo>
                      <a:cubicBezTo>
                        <a:pt x="272" y="358"/>
                        <a:pt x="272" y="235"/>
                        <a:pt x="272" y="113"/>
                      </a:cubicBezTo>
                      <a:cubicBezTo>
                        <a:pt x="272" y="53"/>
                        <a:pt x="318" y="5"/>
                        <a:pt x="376" y="3"/>
                      </a:cubicBezTo>
                      <a:cubicBezTo>
                        <a:pt x="439" y="0"/>
                        <a:pt x="489" y="48"/>
                        <a:pt x="490" y="111"/>
                      </a:cubicBezTo>
                      <a:cubicBezTo>
                        <a:pt x="491" y="178"/>
                        <a:pt x="490" y="244"/>
                        <a:pt x="490" y="311"/>
                      </a:cubicBezTo>
                      <a:cubicBezTo>
                        <a:pt x="490" y="316"/>
                        <a:pt x="490" y="321"/>
                        <a:pt x="490" y="328"/>
                      </a:cubicBezTo>
                      <a:cubicBezTo>
                        <a:pt x="521" y="309"/>
                        <a:pt x="552" y="302"/>
                        <a:pt x="585" y="312"/>
                      </a:cubicBezTo>
                      <a:cubicBezTo>
                        <a:pt x="619" y="322"/>
                        <a:pt x="643" y="344"/>
                        <a:pt x="658" y="378"/>
                      </a:cubicBezTo>
                      <a:cubicBezTo>
                        <a:pt x="694" y="353"/>
                        <a:pt x="733" y="341"/>
                        <a:pt x="775" y="360"/>
                      </a:cubicBezTo>
                      <a:cubicBezTo>
                        <a:pt x="817" y="378"/>
                        <a:pt x="838" y="412"/>
                        <a:pt x="842" y="457"/>
                      </a:cubicBezTo>
                      <a:cubicBezTo>
                        <a:pt x="858" y="451"/>
                        <a:pt x="873" y="444"/>
                        <a:pt x="889" y="441"/>
                      </a:cubicBezTo>
                      <a:cubicBezTo>
                        <a:pt x="956" y="429"/>
                        <a:pt x="1016" y="479"/>
                        <a:pt x="1016" y="547"/>
                      </a:cubicBezTo>
                      <a:cubicBezTo>
                        <a:pt x="1016" y="637"/>
                        <a:pt x="1017" y="726"/>
                        <a:pt x="1016" y="816"/>
                      </a:cubicBezTo>
                      <a:cubicBezTo>
                        <a:pt x="1014" y="1001"/>
                        <a:pt x="870" y="1157"/>
                        <a:pt x="686" y="1177"/>
                      </a:cubicBezTo>
                      <a:cubicBezTo>
                        <a:pt x="682" y="1177"/>
                        <a:pt x="679" y="1179"/>
                        <a:pt x="675" y="1179"/>
                      </a:cubicBezTo>
                      <a:cubicBezTo>
                        <a:pt x="654" y="1179"/>
                        <a:pt x="632" y="1179"/>
                        <a:pt x="610" y="1179"/>
                      </a:cubicBezTo>
                      <a:close/>
                      <a:moveTo>
                        <a:pt x="316" y="600"/>
                      </a:moveTo>
                      <a:cubicBezTo>
                        <a:pt x="315" y="601"/>
                        <a:pt x="313" y="601"/>
                        <a:pt x="312" y="602"/>
                      </a:cubicBezTo>
                      <a:cubicBezTo>
                        <a:pt x="309" y="598"/>
                        <a:pt x="306" y="594"/>
                        <a:pt x="302" y="590"/>
                      </a:cubicBezTo>
                      <a:cubicBezTo>
                        <a:pt x="258" y="544"/>
                        <a:pt x="214" y="499"/>
                        <a:pt x="160" y="466"/>
                      </a:cubicBezTo>
                      <a:cubicBezTo>
                        <a:pt x="141" y="454"/>
                        <a:pt x="119" y="445"/>
                        <a:pt x="98" y="440"/>
                      </a:cubicBezTo>
                      <a:cubicBezTo>
                        <a:pt x="63" y="433"/>
                        <a:pt x="41" y="458"/>
                        <a:pt x="48" y="492"/>
                      </a:cubicBezTo>
                      <a:cubicBezTo>
                        <a:pt x="51" y="503"/>
                        <a:pt x="54" y="515"/>
                        <a:pt x="60" y="525"/>
                      </a:cubicBezTo>
                      <a:cubicBezTo>
                        <a:pt x="74" y="551"/>
                        <a:pt x="89" y="576"/>
                        <a:pt x="105" y="602"/>
                      </a:cubicBezTo>
                      <a:cubicBezTo>
                        <a:pt x="173" y="709"/>
                        <a:pt x="241" y="817"/>
                        <a:pt x="310" y="925"/>
                      </a:cubicBezTo>
                      <a:cubicBezTo>
                        <a:pt x="323" y="945"/>
                        <a:pt x="336" y="966"/>
                        <a:pt x="351" y="985"/>
                      </a:cubicBezTo>
                      <a:cubicBezTo>
                        <a:pt x="434" y="1096"/>
                        <a:pt x="543" y="1147"/>
                        <a:pt x="682" y="1133"/>
                      </a:cubicBezTo>
                      <a:cubicBezTo>
                        <a:pt x="835" y="1118"/>
                        <a:pt x="968" y="976"/>
                        <a:pt x="972" y="822"/>
                      </a:cubicBezTo>
                      <a:cubicBezTo>
                        <a:pt x="974" y="730"/>
                        <a:pt x="973" y="638"/>
                        <a:pt x="972" y="546"/>
                      </a:cubicBezTo>
                      <a:cubicBezTo>
                        <a:pt x="972" y="510"/>
                        <a:pt x="942" y="482"/>
                        <a:pt x="906" y="482"/>
                      </a:cubicBezTo>
                      <a:cubicBezTo>
                        <a:pt x="871" y="482"/>
                        <a:pt x="843" y="511"/>
                        <a:pt x="842" y="546"/>
                      </a:cubicBezTo>
                      <a:cubicBezTo>
                        <a:pt x="841" y="554"/>
                        <a:pt x="842" y="561"/>
                        <a:pt x="842" y="568"/>
                      </a:cubicBezTo>
                      <a:cubicBezTo>
                        <a:pt x="826" y="568"/>
                        <a:pt x="813" y="568"/>
                        <a:pt x="798" y="568"/>
                      </a:cubicBezTo>
                      <a:cubicBezTo>
                        <a:pt x="798" y="563"/>
                        <a:pt x="798" y="559"/>
                        <a:pt x="798" y="554"/>
                      </a:cubicBezTo>
                      <a:cubicBezTo>
                        <a:pt x="798" y="523"/>
                        <a:pt x="798" y="492"/>
                        <a:pt x="798" y="460"/>
                      </a:cubicBezTo>
                      <a:cubicBezTo>
                        <a:pt x="798" y="431"/>
                        <a:pt x="779" y="406"/>
                        <a:pt x="752" y="398"/>
                      </a:cubicBezTo>
                      <a:cubicBezTo>
                        <a:pt x="711" y="385"/>
                        <a:pt x="668" y="415"/>
                        <a:pt x="667" y="459"/>
                      </a:cubicBezTo>
                      <a:cubicBezTo>
                        <a:pt x="667" y="481"/>
                        <a:pt x="667" y="503"/>
                        <a:pt x="667" y="525"/>
                      </a:cubicBezTo>
                      <a:cubicBezTo>
                        <a:pt x="651" y="525"/>
                        <a:pt x="637" y="525"/>
                        <a:pt x="621" y="525"/>
                      </a:cubicBezTo>
                      <a:cubicBezTo>
                        <a:pt x="621" y="489"/>
                        <a:pt x="621" y="455"/>
                        <a:pt x="621" y="420"/>
                      </a:cubicBezTo>
                      <a:cubicBezTo>
                        <a:pt x="621" y="380"/>
                        <a:pt x="593" y="351"/>
                        <a:pt x="555" y="351"/>
                      </a:cubicBezTo>
                      <a:cubicBezTo>
                        <a:pt x="518" y="351"/>
                        <a:pt x="490" y="381"/>
                        <a:pt x="490" y="420"/>
                      </a:cubicBezTo>
                      <a:cubicBezTo>
                        <a:pt x="490" y="465"/>
                        <a:pt x="490" y="509"/>
                        <a:pt x="490" y="554"/>
                      </a:cubicBezTo>
                      <a:cubicBezTo>
                        <a:pt x="490" y="559"/>
                        <a:pt x="490" y="563"/>
                        <a:pt x="490" y="568"/>
                      </a:cubicBezTo>
                      <a:cubicBezTo>
                        <a:pt x="475" y="568"/>
                        <a:pt x="461" y="568"/>
                        <a:pt x="447" y="568"/>
                      </a:cubicBezTo>
                      <a:cubicBezTo>
                        <a:pt x="447" y="562"/>
                        <a:pt x="447" y="556"/>
                        <a:pt x="447" y="551"/>
                      </a:cubicBezTo>
                      <a:cubicBezTo>
                        <a:pt x="447" y="416"/>
                        <a:pt x="447" y="282"/>
                        <a:pt x="447" y="148"/>
                      </a:cubicBezTo>
                      <a:cubicBezTo>
                        <a:pt x="447" y="135"/>
                        <a:pt x="447" y="122"/>
                        <a:pt x="446" y="110"/>
                      </a:cubicBezTo>
                      <a:cubicBezTo>
                        <a:pt x="445" y="81"/>
                        <a:pt x="427" y="57"/>
                        <a:pt x="400" y="49"/>
                      </a:cubicBezTo>
                      <a:cubicBezTo>
                        <a:pt x="356" y="36"/>
                        <a:pt x="316" y="68"/>
                        <a:pt x="316" y="115"/>
                      </a:cubicBezTo>
                      <a:cubicBezTo>
                        <a:pt x="316" y="272"/>
                        <a:pt x="316" y="428"/>
                        <a:pt x="316" y="585"/>
                      </a:cubicBezTo>
                      <a:cubicBezTo>
                        <a:pt x="316" y="590"/>
                        <a:pt x="316" y="595"/>
                        <a:pt x="316" y="6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953558CF-2224-4ED0-BDB8-D8A011C49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51202" y="-1859841"/>
                  <a:ext cx="1246187" cy="1085851"/>
                </a:xfrm>
                <a:custGeom>
                  <a:avLst/>
                  <a:gdLst>
                    <a:gd name="T0" fmla="*/ 176 w 643"/>
                    <a:gd name="T1" fmla="*/ 564 h 564"/>
                    <a:gd name="T2" fmla="*/ 90 w 643"/>
                    <a:gd name="T3" fmla="*/ 173 h 564"/>
                    <a:gd name="T4" fmla="*/ 501 w 643"/>
                    <a:gd name="T5" fmla="*/ 103 h 564"/>
                    <a:gd name="T6" fmla="*/ 559 w 643"/>
                    <a:gd name="T7" fmla="*/ 489 h 564"/>
                    <a:gd name="T8" fmla="*/ 515 w 643"/>
                    <a:gd name="T9" fmla="*/ 478 h 564"/>
                    <a:gd name="T10" fmla="*/ 525 w 643"/>
                    <a:gd name="T11" fmla="*/ 463 h 564"/>
                    <a:gd name="T12" fmla="*/ 535 w 643"/>
                    <a:gd name="T13" fmla="*/ 207 h 564"/>
                    <a:gd name="T14" fmla="*/ 310 w 643"/>
                    <a:gd name="T15" fmla="*/ 88 h 564"/>
                    <a:gd name="T16" fmla="*/ 103 w 643"/>
                    <a:gd name="T17" fmla="*/ 246 h 564"/>
                    <a:gd name="T18" fmla="*/ 165 w 643"/>
                    <a:gd name="T19" fmla="*/ 501 h 564"/>
                    <a:gd name="T20" fmla="*/ 176 w 643"/>
                    <a:gd name="T21" fmla="*/ 527 h 564"/>
                    <a:gd name="T22" fmla="*/ 176 w 643"/>
                    <a:gd name="T23" fmla="*/ 564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43" h="564">
                      <a:moveTo>
                        <a:pt x="176" y="564"/>
                      </a:moveTo>
                      <a:cubicBezTo>
                        <a:pt x="53" y="488"/>
                        <a:pt x="0" y="313"/>
                        <a:pt x="90" y="173"/>
                      </a:cubicBezTo>
                      <a:cubicBezTo>
                        <a:pt x="180" y="33"/>
                        <a:pt x="371" y="0"/>
                        <a:pt x="501" y="103"/>
                      </a:cubicBezTo>
                      <a:cubicBezTo>
                        <a:pt x="632" y="206"/>
                        <a:pt x="643" y="378"/>
                        <a:pt x="559" y="489"/>
                      </a:cubicBezTo>
                      <a:cubicBezTo>
                        <a:pt x="544" y="485"/>
                        <a:pt x="530" y="482"/>
                        <a:pt x="515" y="478"/>
                      </a:cubicBezTo>
                      <a:cubicBezTo>
                        <a:pt x="518" y="473"/>
                        <a:pt x="522" y="468"/>
                        <a:pt x="525" y="463"/>
                      </a:cubicBezTo>
                      <a:cubicBezTo>
                        <a:pt x="579" y="380"/>
                        <a:pt x="585" y="294"/>
                        <a:pt x="535" y="207"/>
                      </a:cubicBezTo>
                      <a:cubicBezTo>
                        <a:pt x="486" y="122"/>
                        <a:pt x="409" y="81"/>
                        <a:pt x="310" y="88"/>
                      </a:cubicBezTo>
                      <a:cubicBezTo>
                        <a:pt x="209" y="96"/>
                        <a:pt x="137" y="150"/>
                        <a:pt x="103" y="246"/>
                      </a:cubicBezTo>
                      <a:cubicBezTo>
                        <a:pt x="69" y="342"/>
                        <a:pt x="92" y="429"/>
                        <a:pt x="165" y="501"/>
                      </a:cubicBezTo>
                      <a:cubicBezTo>
                        <a:pt x="172" y="509"/>
                        <a:pt x="177" y="516"/>
                        <a:pt x="176" y="527"/>
                      </a:cubicBezTo>
                      <a:cubicBezTo>
                        <a:pt x="175" y="539"/>
                        <a:pt x="176" y="550"/>
                        <a:pt x="176" y="5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688780A7-8AEE-4E3E-B8A9-C411CBCD79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044823" y="-1659815"/>
                  <a:ext cx="846139" cy="661988"/>
                </a:xfrm>
                <a:custGeom>
                  <a:avLst/>
                  <a:gdLst>
                    <a:gd name="T0" fmla="*/ 375 w 437"/>
                    <a:gd name="T1" fmla="*/ 344 h 344"/>
                    <a:gd name="T2" fmla="*/ 375 w 437"/>
                    <a:gd name="T3" fmla="*/ 223 h 344"/>
                    <a:gd name="T4" fmla="*/ 215 w 437"/>
                    <a:gd name="T5" fmla="*/ 70 h 344"/>
                    <a:gd name="T6" fmla="*/ 70 w 437"/>
                    <a:gd name="T7" fmla="*/ 216 h 344"/>
                    <a:gd name="T8" fmla="*/ 70 w 437"/>
                    <a:gd name="T9" fmla="*/ 342 h 344"/>
                    <a:gd name="T10" fmla="*/ 67 w 437"/>
                    <a:gd name="T11" fmla="*/ 103 h 344"/>
                    <a:gd name="T12" fmla="*/ 347 w 437"/>
                    <a:gd name="T13" fmla="*/ 71 h 344"/>
                    <a:gd name="T14" fmla="*/ 375 w 437"/>
                    <a:gd name="T15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7" h="344">
                      <a:moveTo>
                        <a:pt x="375" y="344"/>
                      </a:moveTo>
                      <a:cubicBezTo>
                        <a:pt x="375" y="302"/>
                        <a:pt x="375" y="263"/>
                        <a:pt x="375" y="223"/>
                      </a:cubicBezTo>
                      <a:cubicBezTo>
                        <a:pt x="374" y="135"/>
                        <a:pt x="303" y="67"/>
                        <a:pt x="215" y="70"/>
                      </a:cubicBezTo>
                      <a:cubicBezTo>
                        <a:pt x="137" y="73"/>
                        <a:pt x="72" y="138"/>
                        <a:pt x="70" y="216"/>
                      </a:cubicBezTo>
                      <a:cubicBezTo>
                        <a:pt x="69" y="258"/>
                        <a:pt x="70" y="299"/>
                        <a:pt x="70" y="342"/>
                      </a:cubicBezTo>
                      <a:cubicBezTo>
                        <a:pt x="26" y="300"/>
                        <a:pt x="0" y="189"/>
                        <a:pt x="67" y="103"/>
                      </a:cubicBezTo>
                      <a:cubicBezTo>
                        <a:pt x="134" y="15"/>
                        <a:pt x="262" y="0"/>
                        <a:pt x="347" y="71"/>
                      </a:cubicBezTo>
                      <a:cubicBezTo>
                        <a:pt x="437" y="146"/>
                        <a:pt x="436" y="271"/>
                        <a:pt x="375" y="3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12FBA2EB-F4B7-4CA7-9C70-81E10F23D988}"/>
              </a:ext>
            </a:extLst>
          </p:cNvPr>
          <p:cNvSpPr/>
          <p:nvPr/>
        </p:nvSpPr>
        <p:spPr bwMode="auto">
          <a:xfrm>
            <a:off x="274639" y="6168321"/>
            <a:ext cx="11889564" cy="34677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6DCB4A8-2723-4861-AF3A-909C24D6BC56}"/>
              </a:ext>
            </a:extLst>
          </p:cNvPr>
          <p:cNvGrpSpPr/>
          <p:nvPr/>
        </p:nvGrpSpPr>
        <p:grpSpPr>
          <a:xfrm>
            <a:off x="1640343" y="4494719"/>
            <a:ext cx="1870900" cy="1698373"/>
            <a:chOff x="486042" y="5289232"/>
            <a:chExt cx="1728131" cy="1568768"/>
          </a:xfrm>
        </p:grpSpPr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79991B63-C944-4779-BEC4-8716A56D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512" y="5289232"/>
              <a:ext cx="1032968" cy="782233"/>
            </a:xfrm>
            <a:prstGeom prst="rect">
              <a:avLst/>
            </a:prstGeom>
          </p:spPr>
        </p:pic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CAC19CF4-F74B-4801-81EB-E44C74D6F23B}"/>
                </a:ext>
              </a:extLst>
            </p:cNvPr>
            <p:cNvGrpSpPr/>
            <p:nvPr/>
          </p:nvGrpSpPr>
          <p:grpSpPr>
            <a:xfrm>
              <a:off x="486042" y="6197503"/>
              <a:ext cx="1728131" cy="644725"/>
              <a:chOff x="4160492" y="5377912"/>
              <a:chExt cx="2585360" cy="1280165"/>
            </a:xfrm>
          </p:grpSpPr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B030FDA1-1336-4AB1-9CB8-58B07FFB8BBB}"/>
                  </a:ext>
                </a:extLst>
              </p:cNvPr>
              <p:cNvGrpSpPr/>
              <p:nvPr/>
            </p:nvGrpSpPr>
            <p:grpSpPr>
              <a:xfrm>
                <a:off x="4352925" y="5495925"/>
                <a:ext cx="2201139" cy="1162152"/>
                <a:chOff x="4352925" y="5495925"/>
                <a:chExt cx="2201139" cy="1162152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1A8466CC-7C8D-487B-B7B2-D0C640F3708C}"/>
                    </a:ext>
                  </a:extLst>
                </p:cNvPr>
                <p:cNvSpPr/>
                <p:nvPr/>
              </p:nvSpPr>
              <p:spPr>
                <a:xfrm>
                  <a:off x="4352925" y="5495925"/>
                  <a:ext cx="2201139" cy="262166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E07DA36E-7718-4209-B2ED-64AD8FE004F8}"/>
                    </a:ext>
                  </a:extLst>
                </p:cNvPr>
                <p:cNvSpPr/>
                <p:nvPr/>
              </p:nvSpPr>
              <p:spPr>
                <a:xfrm rot="5400000">
                  <a:off x="4016269" y="6065695"/>
                  <a:ext cx="991698" cy="193058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FF29AE72-832F-49F2-B7B7-AE143F2103B0}"/>
                    </a:ext>
                  </a:extLst>
                </p:cNvPr>
                <p:cNvSpPr/>
                <p:nvPr/>
              </p:nvSpPr>
              <p:spPr>
                <a:xfrm rot="5400000">
                  <a:off x="5982014" y="6086027"/>
                  <a:ext cx="991698" cy="152401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29A68E5D-8397-4714-B1E5-B6FA16DFCD51}"/>
                  </a:ext>
                </a:extLst>
              </p:cNvPr>
              <p:cNvSpPr/>
              <p:nvPr/>
            </p:nvSpPr>
            <p:spPr>
              <a:xfrm rot="5400000">
                <a:off x="3719060" y="5920886"/>
                <a:ext cx="1280160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EA63E53-8757-4214-B25C-53CE08CD828F}"/>
                  </a:ext>
                </a:extLst>
              </p:cNvPr>
              <p:cNvSpPr/>
              <p:nvPr/>
            </p:nvSpPr>
            <p:spPr>
              <a:xfrm rot="5400000">
                <a:off x="6008666" y="5920887"/>
                <a:ext cx="1280159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FA99620C-8012-4EEB-80C8-DD82CB5E5E20}"/>
                  </a:ext>
                </a:extLst>
              </p:cNvPr>
              <p:cNvSpPr/>
              <p:nvPr/>
            </p:nvSpPr>
            <p:spPr>
              <a:xfrm>
                <a:off x="4262034" y="5377912"/>
                <a:ext cx="2477277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B84D4480-84D3-46FB-A4DD-E77826109077}"/>
                  </a:ext>
                </a:extLst>
              </p:cNvPr>
              <p:cNvSpPr/>
              <p:nvPr/>
            </p:nvSpPr>
            <p:spPr>
              <a:xfrm rot="5400000">
                <a:off x="3617519" y="5920888"/>
                <a:ext cx="1280160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F080D900-6F71-4635-9D95-742D3717DFC2}"/>
                </a:ext>
              </a:extLst>
            </p:cNvPr>
            <p:cNvGrpSpPr/>
            <p:nvPr/>
          </p:nvGrpSpPr>
          <p:grpSpPr>
            <a:xfrm>
              <a:off x="1588348" y="6376423"/>
              <a:ext cx="216637" cy="481577"/>
              <a:chOff x="6013796" y="6118930"/>
              <a:chExt cx="216637" cy="481577"/>
            </a:xfrm>
          </p:grpSpPr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B58DD8A0-A643-4517-B2FA-09065E5A30F0}"/>
                  </a:ext>
                </a:extLst>
              </p:cNvPr>
              <p:cNvCxnSpPr/>
              <p:nvPr/>
            </p:nvCxnSpPr>
            <p:spPr>
              <a:xfrm flipH="1" flipV="1">
                <a:off x="6122114" y="6118930"/>
                <a:ext cx="0" cy="69268"/>
              </a:xfrm>
              <a:prstGeom prst="line">
                <a:avLst/>
              </a:prstGeom>
              <a:noFill/>
              <a:ln w="9525" cap="flat" cmpd="sng" algn="ctr">
                <a:solidFill>
                  <a:srgbClr val="68217A"/>
                </a:solidFill>
                <a:prstDash val="solid"/>
              </a:ln>
              <a:effectLst/>
            </p:spPr>
          </p:cxnSp>
          <p:pic>
            <p:nvPicPr>
              <p:cNvPr id="372" name="Picture 371">
                <a:extLst>
                  <a:ext uri="{FF2B5EF4-FFF2-40B4-BE49-F238E27FC236}">
                    <a16:creationId xmlns:a16="http://schemas.microsoft.com/office/drawing/2014/main" id="{90E7FCD4-EF1E-4DE7-842C-6CB08285B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13796" y="6188198"/>
                <a:ext cx="216637" cy="412309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21A12A06-F661-4AD9-84B7-B5F4B441C2B6}"/>
                </a:ext>
              </a:extLst>
            </p:cNvPr>
            <p:cNvGrpSpPr/>
            <p:nvPr/>
          </p:nvGrpSpPr>
          <p:grpSpPr>
            <a:xfrm>
              <a:off x="718726" y="5392636"/>
              <a:ext cx="1144775" cy="1441515"/>
              <a:chOff x="1232899" y="5003799"/>
              <a:chExt cx="1473811" cy="1855838"/>
            </a:xfrm>
          </p:grpSpPr>
          <p:sp>
            <p:nvSpPr>
              <p:cNvPr id="283" name="Rectangle: Rounded Corners 282">
                <a:extLst>
                  <a:ext uri="{FF2B5EF4-FFF2-40B4-BE49-F238E27FC236}">
                    <a16:creationId xmlns:a16="http://schemas.microsoft.com/office/drawing/2014/main" id="{A35F31EB-201E-4B50-A227-CF5066326EDF}"/>
                  </a:ext>
                </a:extLst>
              </p:cNvPr>
              <p:cNvSpPr/>
              <p:nvPr/>
            </p:nvSpPr>
            <p:spPr>
              <a:xfrm>
                <a:off x="2200750" y="5935263"/>
                <a:ext cx="505960" cy="100698"/>
              </a:xfrm>
              <a:prstGeom prst="roundRect">
                <a:avLst>
                  <a:gd name="adj" fmla="val 50000"/>
                </a:avLst>
              </a:prstGeom>
              <a:solidFill>
                <a:srgbClr val="505050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4" name="Rectangle: Rounded Corners 283">
                <a:extLst>
                  <a:ext uri="{FF2B5EF4-FFF2-40B4-BE49-F238E27FC236}">
                    <a16:creationId xmlns:a16="http://schemas.microsoft.com/office/drawing/2014/main" id="{15BD0180-0D43-42F9-AEEA-8EEAB4C3CF6E}"/>
                  </a:ext>
                </a:extLst>
              </p:cNvPr>
              <p:cNvSpPr/>
              <p:nvPr/>
            </p:nvSpPr>
            <p:spPr>
              <a:xfrm>
                <a:off x="2167622" y="5874433"/>
                <a:ext cx="505960" cy="161529"/>
              </a:xfrm>
              <a:prstGeom prst="roundRect">
                <a:avLst>
                  <a:gd name="adj" fmla="val 50000"/>
                </a:avLst>
              </a:prstGeom>
              <a:solidFill>
                <a:srgbClr val="D8B195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5" name="Rectangle: Rounded Corners 284">
                <a:extLst>
                  <a:ext uri="{FF2B5EF4-FFF2-40B4-BE49-F238E27FC236}">
                    <a16:creationId xmlns:a16="http://schemas.microsoft.com/office/drawing/2014/main" id="{9ABBECFF-D033-42F8-9F89-D6615D1E77D4}"/>
                  </a:ext>
                </a:extLst>
              </p:cNvPr>
              <p:cNvSpPr/>
              <p:nvPr/>
            </p:nvSpPr>
            <p:spPr>
              <a:xfrm>
                <a:off x="1262328" y="5916833"/>
                <a:ext cx="505960" cy="131631"/>
              </a:xfrm>
              <a:prstGeom prst="roundRect">
                <a:avLst>
                  <a:gd name="adj" fmla="val 50000"/>
                </a:avLst>
              </a:prstGeom>
              <a:solidFill>
                <a:srgbClr val="68217A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8" name="Freeform 60">
                <a:extLst>
                  <a:ext uri="{FF2B5EF4-FFF2-40B4-BE49-F238E27FC236}">
                    <a16:creationId xmlns:a16="http://schemas.microsoft.com/office/drawing/2014/main" id="{8A4FE5AE-16AD-487E-ADDA-1D5B97B2E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373" y="5185381"/>
                <a:ext cx="366207" cy="85964"/>
              </a:xfrm>
              <a:custGeom>
                <a:avLst/>
                <a:gdLst>
                  <a:gd name="T0" fmla="*/ 0 w 184"/>
                  <a:gd name="T1" fmla="*/ 41 h 54"/>
                  <a:gd name="T2" fmla="*/ 9 w 184"/>
                  <a:gd name="T3" fmla="*/ 54 h 54"/>
                  <a:gd name="T4" fmla="*/ 175 w 184"/>
                  <a:gd name="T5" fmla="*/ 54 h 54"/>
                  <a:gd name="T6" fmla="*/ 184 w 184"/>
                  <a:gd name="T7" fmla="*/ 41 h 54"/>
                  <a:gd name="T8" fmla="*/ 184 w 184"/>
                  <a:gd name="T9" fmla="*/ 13 h 54"/>
                  <a:gd name="T10" fmla="*/ 175 w 184"/>
                  <a:gd name="T11" fmla="*/ 0 h 54"/>
                  <a:gd name="T12" fmla="*/ 9 w 184"/>
                  <a:gd name="T13" fmla="*/ 0 h 54"/>
                  <a:gd name="T14" fmla="*/ 0 w 184"/>
                  <a:gd name="T15" fmla="*/ 13 h 54"/>
                  <a:gd name="T16" fmla="*/ 0 w 184"/>
                  <a:gd name="T17" fmla="*/ 4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54">
                    <a:moveTo>
                      <a:pt x="0" y="41"/>
                    </a:moveTo>
                    <a:cubicBezTo>
                      <a:pt x="0" y="48"/>
                      <a:pt x="4" y="54"/>
                      <a:pt x="9" y="54"/>
                    </a:cubicBezTo>
                    <a:cubicBezTo>
                      <a:pt x="175" y="54"/>
                      <a:pt x="175" y="54"/>
                      <a:pt x="175" y="54"/>
                    </a:cubicBezTo>
                    <a:cubicBezTo>
                      <a:pt x="180" y="54"/>
                      <a:pt x="184" y="48"/>
                      <a:pt x="184" y="41"/>
                    </a:cubicBezTo>
                    <a:cubicBezTo>
                      <a:pt x="184" y="13"/>
                      <a:pt x="184" y="13"/>
                      <a:pt x="184" y="13"/>
                    </a:cubicBezTo>
                    <a:cubicBezTo>
                      <a:pt x="184" y="5"/>
                      <a:pt x="180" y="0"/>
                      <a:pt x="17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3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764196">
                  <a:defRPr/>
                </a:pPr>
                <a:endParaRPr lang="en-US" sz="2000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00E955C-3483-406D-8E8B-393147D74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9232" y="5068408"/>
                <a:ext cx="292278" cy="470947"/>
              </a:xfrm>
              <a:custGeom>
                <a:avLst/>
                <a:gdLst>
                  <a:gd name="connsiteX0" fmla="*/ 44980 w 269876"/>
                  <a:gd name="connsiteY0" fmla="*/ 0 h 434850"/>
                  <a:gd name="connsiteX1" fmla="*/ 224896 w 269876"/>
                  <a:gd name="connsiteY1" fmla="*/ 0 h 434850"/>
                  <a:gd name="connsiteX2" fmla="*/ 269876 w 269876"/>
                  <a:gd name="connsiteY2" fmla="*/ 44980 h 434850"/>
                  <a:gd name="connsiteX3" fmla="*/ 269876 w 269876"/>
                  <a:gd name="connsiteY3" fmla="*/ 292016 h 434850"/>
                  <a:gd name="connsiteX4" fmla="*/ 224896 w 269876"/>
                  <a:gd name="connsiteY4" fmla="*/ 336996 h 434850"/>
                  <a:gd name="connsiteX5" fmla="*/ 203995 w 269876"/>
                  <a:gd name="connsiteY5" fmla="*/ 336996 h 434850"/>
                  <a:gd name="connsiteX6" fmla="*/ 203995 w 269876"/>
                  <a:gd name="connsiteY6" fmla="*/ 345992 h 434850"/>
                  <a:gd name="connsiteX7" fmla="*/ 203995 w 269876"/>
                  <a:gd name="connsiteY7" fmla="*/ 368613 h 434850"/>
                  <a:gd name="connsiteX8" fmla="*/ 134939 w 269876"/>
                  <a:gd name="connsiteY8" fmla="*/ 434850 h 434850"/>
                  <a:gd name="connsiteX9" fmla="*/ 65882 w 269876"/>
                  <a:gd name="connsiteY9" fmla="*/ 368613 h 434850"/>
                  <a:gd name="connsiteX10" fmla="*/ 65882 w 269876"/>
                  <a:gd name="connsiteY10" fmla="*/ 337614 h 434850"/>
                  <a:gd name="connsiteX11" fmla="*/ 65882 w 269876"/>
                  <a:gd name="connsiteY11" fmla="*/ 336996 h 434850"/>
                  <a:gd name="connsiteX12" fmla="*/ 44980 w 269876"/>
                  <a:gd name="connsiteY12" fmla="*/ 336996 h 434850"/>
                  <a:gd name="connsiteX13" fmla="*/ 0 w 269876"/>
                  <a:gd name="connsiteY13" fmla="*/ 292016 h 434850"/>
                  <a:gd name="connsiteX14" fmla="*/ 0 w 269876"/>
                  <a:gd name="connsiteY14" fmla="*/ 44980 h 434850"/>
                  <a:gd name="connsiteX15" fmla="*/ 44980 w 269876"/>
                  <a:gd name="connsiteY15" fmla="*/ 0 h 43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876" h="434850">
                    <a:moveTo>
                      <a:pt x="44980" y="0"/>
                    </a:moveTo>
                    <a:lnTo>
                      <a:pt x="224896" y="0"/>
                    </a:lnTo>
                    <a:cubicBezTo>
                      <a:pt x="249738" y="0"/>
                      <a:pt x="269876" y="20138"/>
                      <a:pt x="269876" y="44980"/>
                    </a:cubicBezTo>
                    <a:lnTo>
                      <a:pt x="269876" y="292016"/>
                    </a:lnTo>
                    <a:cubicBezTo>
                      <a:pt x="269876" y="316858"/>
                      <a:pt x="249738" y="336996"/>
                      <a:pt x="224896" y="336996"/>
                    </a:cubicBezTo>
                    <a:lnTo>
                      <a:pt x="203995" y="336996"/>
                    </a:lnTo>
                    <a:lnTo>
                      <a:pt x="203995" y="345992"/>
                    </a:lnTo>
                    <a:cubicBezTo>
                      <a:pt x="203995" y="368613"/>
                      <a:pt x="203995" y="368613"/>
                      <a:pt x="203995" y="368613"/>
                    </a:cubicBezTo>
                    <a:cubicBezTo>
                      <a:pt x="203995" y="409617"/>
                      <a:pt x="173140" y="434850"/>
                      <a:pt x="134939" y="434850"/>
                    </a:cubicBezTo>
                    <a:cubicBezTo>
                      <a:pt x="96737" y="434850"/>
                      <a:pt x="65882" y="409617"/>
                      <a:pt x="65882" y="368613"/>
                    </a:cubicBezTo>
                    <a:cubicBezTo>
                      <a:pt x="65882" y="355208"/>
                      <a:pt x="65882" y="345155"/>
                      <a:pt x="65882" y="337614"/>
                    </a:cubicBezTo>
                    <a:lnTo>
                      <a:pt x="65882" y="336996"/>
                    </a:lnTo>
                    <a:lnTo>
                      <a:pt x="44980" y="336996"/>
                    </a:lnTo>
                    <a:cubicBezTo>
                      <a:pt x="20138" y="336996"/>
                      <a:pt x="0" y="316858"/>
                      <a:pt x="0" y="292016"/>
                    </a:cubicBezTo>
                    <a:lnTo>
                      <a:pt x="0" y="44980"/>
                    </a:lnTo>
                    <a:cubicBezTo>
                      <a:pt x="0" y="20138"/>
                      <a:pt x="20138" y="0"/>
                      <a:pt x="44980" y="0"/>
                    </a:cubicBez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764196">
                  <a:defRPr/>
                </a:pPr>
                <a:endParaRPr lang="en-US" sz="2000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90" name="Rectangle: Rounded Corners 84">
                <a:extLst>
                  <a:ext uri="{FF2B5EF4-FFF2-40B4-BE49-F238E27FC236}">
                    <a16:creationId xmlns:a16="http://schemas.microsoft.com/office/drawing/2014/main" id="{55FE6E1F-6BCD-46A4-8C87-361A0AD36A4E}"/>
                  </a:ext>
                </a:extLst>
              </p:cNvPr>
              <p:cNvSpPr/>
              <p:nvPr/>
            </p:nvSpPr>
            <p:spPr>
              <a:xfrm>
                <a:off x="1601873" y="5003799"/>
                <a:ext cx="342136" cy="447675"/>
              </a:xfrm>
              <a:custGeom>
                <a:avLst/>
                <a:gdLst>
                  <a:gd name="connsiteX0" fmla="*/ 0 w 303212"/>
                  <a:gd name="connsiteY0" fmla="*/ 114284 h 315841"/>
                  <a:gd name="connsiteX1" fmla="*/ 114284 w 303212"/>
                  <a:gd name="connsiteY1" fmla="*/ 0 h 315841"/>
                  <a:gd name="connsiteX2" fmla="*/ 188928 w 303212"/>
                  <a:gd name="connsiteY2" fmla="*/ 0 h 315841"/>
                  <a:gd name="connsiteX3" fmla="*/ 303212 w 303212"/>
                  <a:gd name="connsiteY3" fmla="*/ 114284 h 315841"/>
                  <a:gd name="connsiteX4" fmla="*/ 303212 w 303212"/>
                  <a:gd name="connsiteY4" fmla="*/ 201557 h 315841"/>
                  <a:gd name="connsiteX5" fmla="*/ 188928 w 303212"/>
                  <a:gd name="connsiteY5" fmla="*/ 315841 h 315841"/>
                  <a:gd name="connsiteX6" fmla="*/ 114284 w 303212"/>
                  <a:gd name="connsiteY6" fmla="*/ 315841 h 315841"/>
                  <a:gd name="connsiteX7" fmla="*/ 0 w 303212"/>
                  <a:gd name="connsiteY7" fmla="*/ 201557 h 315841"/>
                  <a:gd name="connsiteX8" fmla="*/ 0 w 303212"/>
                  <a:gd name="connsiteY8" fmla="*/ 114284 h 315841"/>
                  <a:gd name="connsiteX0" fmla="*/ 151 w 303363"/>
                  <a:gd name="connsiteY0" fmla="*/ 114284 h 315841"/>
                  <a:gd name="connsiteX1" fmla="*/ 114435 w 303363"/>
                  <a:gd name="connsiteY1" fmla="*/ 0 h 315841"/>
                  <a:gd name="connsiteX2" fmla="*/ 189079 w 303363"/>
                  <a:gd name="connsiteY2" fmla="*/ 0 h 315841"/>
                  <a:gd name="connsiteX3" fmla="*/ 303363 w 303363"/>
                  <a:gd name="connsiteY3" fmla="*/ 114284 h 315841"/>
                  <a:gd name="connsiteX4" fmla="*/ 303363 w 303363"/>
                  <a:gd name="connsiteY4" fmla="*/ 201557 h 315841"/>
                  <a:gd name="connsiteX5" fmla="*/ 189079 w 303363"/>
                  <a:gd name="connsiteY5" fmla="*/ 315841 h 315841"/>
                  <a:gd name="connsiteX6" fmla="*/ 57285 w 303363"/>
                  <a:gd name="connsiteY6" fmla="*/ 309491 h 315841"/>
                  <a:gd name="connsiteX7" fmla="*/ 151 w 303363"/>
                  <a:gd name="connsiteY7" fmla="*/ 201557 h 315841"/>
                  <a:gd name="connsiteX8" fmla="*/ 151 w 303363"/>
                  <a:gd name="connsiteY8" fmla="*/ 114284 h 315841"/>
                  <a:gd name="connsiteX0" fmla="*/ 151 w 308261"/>
                  <a:gd name="connsiteY0" fmla="*/ 114284 h 319016"/>
                  <a:gd name="connsiteX1" fmla="*/ 114435 w 308261"/>
                  <a:gd name="connsiteY1" fmla="*/ 0 h 319016"/>
                  <a:gd name="connsiteX2" fmla="*/ 189079 w 308261"/>
                  <a:gd name="connsiteY2" fmla="*/ 0 h 319016"/>
                  <a:gd name="connsiteX3" fmla="*/ 303363 w 308261"/>
                  <a:gd name="connsiteY3" fmla="*/ 114284 h 319016"/>
                  <a:gd name="connsiteX4" fmla="*/ 303363 w 308261"/>
                  <a:gd name="connsiteY4" fmla="*/ 201557 h 319016"/>
                  <a:gd name="connsiteX5" fmla="*/ 265279 w 308261"/>
                  <a:gd name="connsiteY5" fmla="*/ 319016 h 319016"/>
                  <a:gd name="connsiteX6" fmla="*/ 57285 w 308261"/>
                  <a:gd name="connsiteY6" fmla="*/ 309491 h 319016"/>
                  <a:gd name="connsiteX7" fmla="*/ 151 w 308261"/>
                  <a:gd name="connsiteY7" fmla="*/ 201557 h 319016"/>
                  <a:gd name="connsiteX8" fmla="*/ 151 w 308261"/>
                  <a:gd name="connsiteY8" fmla="*/ 114284 h 319016"/>
                  <a:gd name="connsiteX0" fmla="*/ 7802 w 315912"/>
                  <a:gd name="connsiteY0" fmla="*/ 114284 h 319016"/>
                  <a:gd name="connsiteX1" fmla="*/ 122086 w 315912"/>
                  <a:gd name="connsiteY1" fmla="*/ 0 h 319016"/>
                  <a:gd name="connsiteX2" fmla="*/ 196730 w 315912"/>
                  <a:gd name="connsiteY2" fmla="*/ 0 h 319016"/>
                  <a:gd name="connsiteX3" fmla="*/ 311014 w 315912"/>
                  <a:gd name="connsiteY3" fmla="*/ 114284 h 319016"/>
                  <a:gd name="connsiteX4" fmla="*/ 311014 w 315912"/>
                  <a:gd name="connsiteY4" fmla="*/ 201557 h 319016"/>
                  <a:gd name="connsiteX5" fmla="*/ 272930 w 315912"/>
                  <a:gd name="connsiteY5" fmla="*/ 319016 h 319016"/>
                  <a:gd name="connsiteX6" fmla="*/ 39536 w 315912"/>
                  <a:gd name="connsiteY6" fmla="*/ 319016 h 319016"/>
                  <a:gd name="connsiteX7" fmla="*/ 7802 w 315912"/>
                  <a:gd name="connsiteY7" fmla="*/ 201557 h 319016"/>
                  <a:gd name="connsiteX8" fmla="*/ 7802 w 315912"/>
                  <a:gd name="connsiteY8" fmla="*/ 114284 h 31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912" h="319016">
                    <a:moveTo>
                      <a:pt x="7802" y="114284"/>
                    </a:moveTo>
                    <a:cubicBezTo>
                      <a:pt x="7802" y="51167"/>
                      <a:pt x="58969" y="0"/>
                      <a:pt x="122086" y="0"/>
                    </a:cubicBezTo>
                    <a:lnTo>
                      <a:pt x="196730" y="0"/>
                    </a:lnTo>
                    <a:cubicBezTo>
                      <a:pt x="259847" y="0"/>
                      <a:pt x="311014" y="51167"/>
                      <a:pt x="311014" y="114284"/>
                    </a:cubicBezTo>
                    <a:lnTo>
                      <a:pt x="311014" y="201557"/>
                    </a:lnTo>
                    <a:cubicBezTo>
                      <a:pt x="311014" y="264674"/>
                      <a:pt x="336047" y="319016"/>
                      <a:pt x="272930" y="319016"/>
                    </a:cubicBezTo>
                    <a:lnTo>
                      <a:pt x="39536" y="319016"/>
                    </a:lnTo>
                    <a:cubicBezTo>
                      <a:pt x="-23581" y="319016"/>
                      <a:pt x="7802" y="264674"/>
                      <a:pt x="7802" y="201557"/>
                    </a:cubicBezTo>
                    <a:lnTo>
                      <a:pt x="7802" y="114284"/>
                    </a:lnTo>
                    <a:close/>
                  </a:path>
                </a:pathLst>
              </a:custGeom>
              <a:solidFill>
                <a:srgbClr val="00000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A64E9730-7AC0-4563-93A9-0E3CC29626D7}"/>
                  </a:ext>
                </a:extLst>
              </p:cNvPr>
              <p:cNvSpPr/>
              <p:nvPr/>
            </p:nvSpPr>
            <p:spPr>
              <a:xfrm>
                <a:off x="1427904" y="6285262"/>
                <a:ext cx="222972" cy="574374"/>
              </a:xfrm>
              <a:custGeom>
                <a:avLst/>
                <a:gdLst>
                  <a:gd name="connsiteX0" fmla="*/ 102941 w 205882"/>
                  <a:gd name="connsiteY0" fmla="*/ 0 h 530350"/>
                  <a:gd name="connsiteX1" fmla="*/ 205882 w 205882"/>
                  <a:gd name="connsiteY1" fmla="*/ 102941 h 530350"/>
                  <a:gd name="connsiteX2" fmla="*/ 205882 w 205882"/>
                  <a:gd name="connsiteY2" fmla="*/ 530350 h 530350"/>
                  <a:gd name="connsiteX3" fmla="*/ 0 w 205882"/>
                  <a:gd name="connsiteY3" fmla="*/ 530350 h 530350"/>
                  <a:gd name="connsiteX4" fmla="*/ 0 w 205882"/>
                  <a:gd name="connsiteY4" fmla="*/ 102941 h 530350"/>
                  <a:gd name="connsiteX5" fmla="*/ 102941 w 205882"/>
                  <a:gd name="connsiteY5" fmla="*/ 0 h 53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882" h="530350">
                    <a:moveTo>
                      <a:pt x="102941" y="0"/>
                    </a:moveTo>
                    <a:cubicBezTo>
                      <a:pt x="159794" y="0"/>
                      <a:pt x="205882" y="46088"/>
                      <a:pt x="205882" y="102941"/>
                    </a:cubicBezTo>
                    <a:lnTo>
                      <a:pt x="205882" y="530350"/>
                    </a:lnTo>
                    <a:lnTo>
                      <a:pt x="0" y="530350"/>
                    </a:lnTo>
                    <a:lnTo>
                      <a:pt x="0" y="102941"/>
                    </a:lnTo>
                    <a:cubicBezTo>
                      <a:pt x="0" y="46088"/>
                      <a:pt x="46088" y="0"/>
                      <a:pt x="102941" y="0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B5598B8D-1AF6-4F7C-88F5-DA3633E0D389}"/>
                  </a:ext>
                </a:extLst>
              </p:cNvPr>
              <p:cNvSpPr/>
              <p:nvPr/>
            </p:nvSpPr>
            <p:spPr>
              <a:xfrm>
                <a:off x="1938527" y="6285262"/>
                <a:ext cx="218766" cy="574375"/>
              </a:xfrm>
              <a:custGeom>
                <a:avLst/>
                <a:gdLst>
                  <a:gd name="connsiteX0" fmla="*/ 100999 w 201998"/>
                  <a:gd name="connsiteY0" fmla="*/ 0 h 530351"/>
                  <a:gd name="connsiteX1" fmla="*/ 201998 w 201998"/>
                  <a:gd name="connsiteY1" fmla="*/ 100999 h 530351"/>
                  <a:gd name="connsiteX2" fmla="*/ 201998 w 201998"/>
                  <a:gd name="connsiteY2" fmla="*/ 530351 h 530351"/>
                  <a:gd name="connsiteX3" fmla="*/ 0 w 201998"/>
                  <a:gd name="connsiteY3" fmla="*/ 530351 h 530351"/>
                  <a:gd name="connsiteX4" fmla="*/ 0 w 201998"/>
                  <a:gd name="connsiteY4" fmla="*/ 100999 h 530351"/>
                  <a:gd name="connsiteX5" fmla="*/ 100999 w 201998"/>
                  <a:gd name="connsiteY5" fmla="*/ 0 h 530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98" h="530351">
                    <a:moveTo>
                      <a:pt x="100999" y="0"/>
                    </a:moveTo>
                    <a:cubicBezTo>
                      <a:pt x="156779" y="0"/>
                      <a:pt x="201998" y="45219"/>
                      <a:pt x="201998" y="100999"/>
                    </a:cubicBezTo>
                    <a:lnTo>
                      <a:pt x="201998" y="530351"/>
                    </a:lnTo>
                    <a:lnTo>
                      <a:pt x="0" y="530351"/>
                    </a:lnTo>
                    <a:lnTo>
                      <a:pt x="0" y="100999"/>
                    </a:lnTo>
                    <a:cubicBezTo>
                      <a:pt x="0" y="45219"/>
                      <a:pt x="45219" y="0"/>
                      <a:pt x="100999" y="0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3A87AB9A-A474-4DDD-9DD4-7EB150C1A31D}"/>
                  </a:ext>
                </a:extLst>
              </p:cNvPr>
              <p:cNvSpPr/>
              <p:nvPr/>
            </p:nvSpPr>
            <p:spPr>
              <a:xfrm>
                <a:off x="1232899" y="5480041"/>
                <a:ext cx="1330989" cy="990304"/>
              </a:xfrm>
              <a:custGeom>
                <a:avLst/>
                <a:gdLst>
                  <a:gd name="connsiteX0" fmla="*/ 323097 w 1228972"/>
                  <a:gd name="connsiteY0" fmla="*/ 0 h 914400"/>
                  <a:gd name="connsiteX1" fmla="*/ 704093 w 1228972"/>
                  <a:gd name="connsiteY1" fmla="*/ 0 h 914400"/>
                  <a:gd name="connsiteX2" fmla="*/ 734728 w 1228972"/>
                  <a:gd name="connsiteY2" fmla="*/ 6185 h 914400"/>
                  <a:gd name="connsiteX3" fmla="*/ 743472 w 1228972"/>
                  <a:gd name="connsiteY3" fmla="*/ 6340 h 914400"/>
                  <a:gd name="connsiteX4" fmla="*/ 805041 w 1228972"/>
                  <a:gd name="connsiteY4" fmla="*/ 48694 h 914400"/>
                  <a:gd name="connsiteX5" fmla="*/ 981548 w 1228972"/>
                  <a:gd name="connsiteY5" fmla="*/ 351630 h 914400"/>
                  <a:gd name="connsiteX6" fmla="*/ 1204765 w 1228972"/>
                  <a:gd name="connsiteY6" fmla="*/ 351630 h 914400"/>
                  <a:gd name="connsiteX7" fmla="*/ 1228972 w 1228972"/>
                  <a:gd name="connsiteY7" fmla="*/ 356518 h 914400"/>
                  <a:gd name="connsiteX8" fmla="*/ 1228972 w 1228972"/>
                  <a:gd name="connsiteY8" fmla="*/ 516979 h 914400"/>
                  <a:gd name="connsiteX9" fmla="*/ 1204765 w 1228972"/>
                  <a:gd name="connsiteY9" fmla="*/ 521866 h 914400"/>
                  <a:gd name="connsiteX10" fmla="*/ 940796 w 1228972"/>
                  <a:gd name="connsiteY10" fmla="*/ 521866 h 914400"/>
                  <a:gd name="connsiteX11" fmla="*/ 940049 w 1228972"/>
                  <a:gd name="connsiteY11" fmla="*/ 522121 h 914400"/>
                  <a:gd name="connsiteX12" fmla="*/ 936178 w 1228972"/>
                  <a:gd name="connsiteY12" fmla="*/ 521866 h 914400"/>
                  <a:gd name="connsiteX13" fmla="*/ 925739 w 1228972"/>
                  <a:gd name="connsiteY13" fmla="*/ 521866 h 914400"/>
                  <a:gd name="connsiteX14" fmla="*/ 920699 w 1228972"/>
                  <a:gd name="connsiteY14" fmla="*/ 520849 h 914400"/>
                  <a:gd name="connsiteX15" fmla="*/ 906543 w 1228972"/>
                  <a:gd name="connsiteY15" fmla="*/ 519918 h 914400"/>
                  <a:gd name="connsiteX16" fmla="*/ 899688 w 1228972"/>
                  <a:gd name="connsiteY16" fmla="*/ 516606 h 914400"/>
                  <a:gd name="connsiteX17" fmla="*/ 892608 w 1228972"/>
                  <a:gd name="connsiteY17" fmla="*/ 515177 h 914400"/>
                  <a:gd name="connsiteX18" fmla="*/ 882193 w 1228972"/>
                  <a:gd name="connsiteY18" fmla="*/ 508155 h 914400"/>
                  <a:gd name="connsiteX19" fmla="*/ 876307 w 1228972"/>
                  <a:gd name="connsiteY19" fmla="*/ 505312 h 914400"/>
                  <a:gd name="connsiteX20" fmla="*/ 873809 w 1228972"/>
                  <a:gd name="connsiteY20" fmla="*/ 502503 h 914400"/>
                  <a:gd name="connsiteX21" fmla="*/ 865552 w 1228972"/>
                  <a:gd name="connsiteY21" fmla="*/ 496936 h 914400"/>
                  <a:gd name="connsiteX22" fmla="*/ 855176 w 1228972"/>
                  <a:gd name="connsiteY22" fmla="*/ 481546 h 914400"/>
                  <a:gd name="connsiteX23" fmla="*/ 853195 w 1228972"/>
                  <a:gd name="connsiteY23" fmla="*/ 479318 h 914400"/>
                  <a:gd name="connsiteX24" fmla="*/ 850147 w 1228972"/>
                  <a:gd name="connsiteY24" fmla="*/ 474087 h 914400"/>
                  <a:gd name="connsiteX25" fmla="*/ 847310 w 1228972"/>
                  <a:gd name="connsiteY25" fmla="*/ 469880 h 914400"/>
                  <a:gd name="connsiteX26" fmla="*/ 847106 w 1228972"/>
                  <a:gd name="connsiteY26" fmla="*/ 468868 h 914400"/>
                  <a:gd name="connsiteX27" fmla="*/ 799345 w 1228972"/>
                  <a:gd name="connsiteY27" fmla="*/ 386896 h 914400"/>
                  <a:gd name="connsiteX28" fmla="*/ 799345 w 1228972"/>
                  <a:gd name="connsiteY28" fmla="*/ 819148 h 914400"/>
                  <a:gd name="connsiteX29" fmla="*/ 704093 w 1228972"/>
                  <a:gd name="connsiteY29" fmla="*/ 914400 h 914400"/>
                  <a:gd name="connsiteX30" fmla="*/ 323097 w 1228972"/>
                  <a:gd name="connsiteY30" fmla="*/ 914400 h 914400"/>
                  <a:gd name="connsiteX31" fmla="*/ 227845 w 1228972"/>
                  <a:gd name="connsiteY31" fmla="*/ 819148 h 914400"/>
                  <a:gd name="connsiteX32" fmla="*/ 227845 w 1228972"/>
                  <a:gd name="connsiteY32" fmla="*/ 366140 h 914400"/>
                  <a:gd name="connsiteX33" fmla="*/ 163288 w 1228972"/>
                  <a:gd name="connsiteY33" fmla="*/ 476938 h 914400"/>
                  <a:gd name="connsiteX34" fmla="*/ 43509 w 1228972"/>
                  <a:gd name="connsiteY34" fmla="*/ 508524 h 914400"/>
                  <a:gd name="connsiteX35" fmla="*/ 43509 w 1228972"/>
                  <a:gd name="connsiteY35" fmla="*/ 508525 h 914400"/>
                  <a:gd name="connsiteX36" fmla="*/ 11923 w 1228972"/>
                  <a:gd name="connsiteY36" fmla="*/ 388745 h 914400"/>
                  <a:gd name="connsiteX37" fmla="*/ 211442 w 1228972"/>
                  <a:gd name="connsiteY37" fmla="*/ 46314 h 914400"/>
                  <a:gd name="connsiteX38" fmla="*/ 298297 w 1228972"/>
                  <a:gd name="connsiteY38" fmla="*/ 3511 h 914400"/>
                  <a:gd name="connsiteX39" fmla="*/ 301054 w 1228972"/>
                  <a:gd name="connsiteY39" fmla="*/ 445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228972" h="914400">
                    <a:moveTo>
                      <a:pt x="323097" y="0"/>
                    </a:moveTo>
                    <a:lnTo>
                      <a:pt x="704093" y="0"/>
                    </a:lnTo>
                    <a:lnTo>
                      <a:pt x="734728" y="6185"/>
                    </a:lnTo>
                    <a:lnTo>
                      <a:pt x="743472" y="6340"/>
                    </a:lnTo>
                    <a:cubicBezTo>
                      <a:pt x="768380" y="10421"/>
                      <a:pt x="791341" y="25182"/>
                      <a:pt x="805041" y="48694"/>
                    </a:cubicBezTo>
                    <a:lnTo>
                      <a:pt x="981548" y="351630"/>
                    </a:lnTo>
                    <a:lnTo>
                      <a:pt x="1204765" y="351630"/>
                    </a:lnTo>
                    <a:lnTo>
                      <a:pt x="1228972" y="356518"/>
                    </a:lnTo>
                    <a:lnTo>
                      <a:pt x="1228972" y="516979"/>
                    </a:lnTo>
                    <a:lnTo>
                      <a:pt x="1204765" y="521866"/>
                    </a:lnTo>
                    <a:lnTo>
                      <a:pt x="940796" y="521866"/>
                    </a:lnTo>
                    <a:lnTo>
                      <a:pt x="940049" y="522121"/>
                    </a:lnTo>
                    <a:lnTo>
                      <a:pt x="936178" y="521866"/>
                    </a:lnTo>
                    <a:lnTo>
                      <a:pt x="925739" y="521866"/>
                    </a:lnTo>
                    <a:lnTo>
                      <a:pt x="920699" y="520849"/>
                    </a:lnTo>
                    <a:lnTo>
                      <a:pt x="906543" y="519918"/>
                    </a:lnTo>
                    <a:lnTo>
                      <a:pt x="899688" y="516606"/>
                    </a:lnTo>
                    <a:lnTo>
                      <a:pt x="892608" y="515177"/>
                    </a:lnTo>
                    <a:lnTo>
                      <a:pt x="882193" y="508155"/>
                    </a:lnTo>
                    <a:lnTo>
                      <a:pt x="876307" y="505312"/>
                    </a:lnTo>
                    <a:lnTo>
                      <a:pt x="873809" y="502503"/>
                    </a:lnTo>
                    <a:lnTo>
                      <a:pt x="865552" y="496936"/>
                    </a:lnTo>
                    <a:lnTo>
                      <a:pt x="855176" y="481546"/>
                    </a:lnTo>
                    <a:lnTo>
                      <a:pt x="853195" y="479318"/>
                    </a:lnTo>
                    <a:lnTo>
                      <a:pt x="850147" y="474087"/>
                    </a:lnTo>
                    <a:lnTo>
                      <a:pt x="847310" y="469880"/>
                    </a:lnTo>
                    <a:lnTo>
                      <a:pt x="847106" y="468868"/>
                    </a:lnTo>
                    <a:lnTo>
                      <a:pt x="799345" y="386896"/>
                    </a:lnTo>
                    <a:lnTo>
                      <a:pt x="799345" y="819148"/>
                    </a:lnTo>
                    <a:cubicBezTo>
                      <a:pt x="799345" y="871754"/>
                      <a:pt x="756699" y="914400"/>
                      <a:pt x="704093" y="914400"/>
                    </a:cubicBezTo>
                    <a:lnTo>
                      <a:pt x="323097" y="914400"/>
                    </a:lnTo>
                    <a:cubicBezTo>
                      <a:pt x="270491" y="914400"/>
                      <a:pt x="227845" y="871754"/>
                      <a:pt x="227845" y="819148"/>
                    </a:cubicBezTo>
                    <a:lnTo>
                      <a:pt x="227845" y="366140"/>
                    </a:lnTo>
                    <a:lnTo>
                      <a:pt x="163288" y="476938"/>
                    </a:lnTo>
                    <a:cubicBezTo>
                      <a:pt x="138934" y="518736"/>
                      <a:pt x="85308" y="532878"/>
                      <a:pt x="43509" y="508524"/>
                    </a:cubicBezTo>
                    <a:lnTo>
                      <a:pt x="43509" y="508525"/>
                    </a:lnTo>
                    <a:cubicBezTo>
                      <a:pt x="1710" y="484170"/>
                      <a:pt x="-12431" y="430544"/>
                      <a:pt x="11923" y="388745"/>
                    </a:cubicBezTo>
                    <a:lnTo>
                      <a:pt x="211442" y="46314"/>
                    </a:lnTo>
                    <a:cubicBezTo>
                      <a:pt x="229708" y="14965"/>
                      <a:pt x="264439" y="-827"/>
                      <a:pt x="298297" y="3511"/>
                    </a:cubicBezTo>
                    <a:lnTo>
                      <a:pt x="301054" y="4450"/>
                    </a:lnTo>
                    <a:close/>
                  </a:path>
                </a:pathLst>
              </a:custGeom>
              <a:solidFill>
                <a:srgbClr val="B4009E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E3A66E4F-2E66-440F-8987-945F26452D3F}"/>
                  </a:ext>
                </a:extLst>
              </p:cNvPr>
              <p:cNvGrpSpPr/>
              <p:nvPr/>
            </p:nvGrpSpPr>
            <p:grpSpPr>
              <a:xfrm>
                <a:off x="1397646" y="5850619"/>
                <a:ext cx="757129" cy="1006385"/>
                <a:chOff x="3666811" y="5009099"/>
                <a:chExt cx="1108389" cy="1473283"/>
              </a:xfrm>
            </p:grpSpPr>
            <p:sp>
              <p:nvSpPr>
                <p:cNvPr id="309" name="Freeform 148">
                  <a:extLst>
                    <a:ext uri="{FF2B5EF4-FFF2-40B4-BE49-F238E27FC236}">
                      <a16:creationId xmlns:a16="http://schemas.microsoft.com/office/drawing/2014/main" id="{6A47D367-8ABA-420F-9908-446754B80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135" y="6218594"/>
                  <a:ext cx="154774" cy="263788"/>
                </a:xfrm>
                <a:custGeom>
                  <a:avLst/>
                  <a:gdLst>
                    <a:gd name="T0" fmla="*/ 48 w 48"/>
                    <a:gd name="T1" fmla="*/ 90 h 90"/>
                    <a:gd name="T2" fmla="*/ 0 w 48"/>
                    <a:gd name="T3" fmla="*/ 90 h 90"/>
                    <a:gd name="T4" fmla="*/ 5 w 48"/>
                    <a:gd name="T5" fmla="*/ 0 h 90"/>
                    <a:gd name="T6" fmla="*/ 41 w 48"/>
                    <a:gd name="T7" fmla="*/ 0 h 90"/>
                    <a:gd name="T8" fmla="*/ 48 w 48"/>
                    <a:gd name="T9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90">
                      <a:moveTo>
                        <a:pt x="48" y="90"/>
                      </a:moveTo>
                      <a:lnTo>
                        <a:pt x="0" y="90"/>
                      </a:lnTo>
                      <a:lnTo>
                        <a:pt x="5" y="0"/>
                      </a:lnTo>
                      <a:lnTo>
                        <a:pt x="41" y="0"/>
                      </a:lnTo>
                      <a:lnTo>
                        <a:pt x="48" y="90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0" name="Freeform 149">
                  <a:extLst>
                    <a:ext uri="{FF2B5EF4-FFF2-40B4-BE49-F238E27FC236}">
                      <a16:creationId xmlns:a16="http://schemas.microsoft.com/office/drawing/2014/main" id="{0940654D-5907-4860-9519-C6E34B98A7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6071" y="6080042"/>
                  <a:ext cx="89869" cy="138550"/>
                </a:xfrm>
                <a:custGeom>
                  <a:avLst/>
                  <a:gdLst>
                    <a:gd name="T0" fmla="*/ 24 w 24"/>
                    <a:gd name="T1" fmla="*/ 37 h 37"/>
                    <a:gd name="T2" fmla="*/ 0 w 24"/>
                    <a:gd name="T3" fmla="*/ 37 h 37"/>
                    <a:gd name="T4" fmla="*/ 2 w 24"/>
                    <a:gd name="T5" fmla="*/ 0 h 37"/>
                    <a:gd name="T6" fmla="*/ 22 w 24"/>
                    <a:gd name="T7" fmla="*/ 0 h 37"/>
                    <a:gd name="T8" fmla="*/ 24 w 24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37">
                      <a:moveTo>
                        <a:pt x="24" y="37"/>
                      </a:moveTo>
                      <a:lnTo>
                        <a:pt x="0" y="37"/>
                      </a:lnTo>
                      <a:lnTo>
                        <a:pt x="2" y="0"/>
                      </a:lnTo>
                      <a:lnTo>
                        <a:pt x="22" y="0"/>
                      </a:lnTo>
                      <a:lnTo>
                        <a:pt x="24" y="37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20" name="Freeform 152">
                  <a:extLst>
                    <a:ext uri="{FF2B5EF4-FFF2-40B4-BE49-F238E27FC236}">
                      <a16:creationId xmlns:a16="http://schemas.microsoft.com/office/drawing/2014/main" id="{051525D5-7373-412E-A991-64EAA2C41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9061" y="6095021"/>
                  <a:ext cx="265865" cy="82380"/>
                </a:xfrm>
                <a:custGeom>
                  <a:avLst/>
                  <a:gdLst>
                    <a:gd name="T0" fmla="*/ 33 w 33"/>
                    <a:gd name="T1" fmla="*/ 0 h 10"/>
                    <a:gd name="T2" fmla="*/ 33 w 33"/>
                    <a:gd name="T3" fmla="*/ 3 h 10"/>
                    <a:gd name="T4" fmla="*/ 26 w 33"/>
                    <a:gd name="T5" fmla="*/ 10 h 10"/>
                    <a:gd name="T6" fmla="*/ 0 w 33"/>
                    <a:gd name="T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0">
                      <a:moveTo>
                        <a:pt x="33" y="0"/>
                      </a:moveTo>
                      <a:cubicBezTo>
                        <a:pt x="33" y="3"/>
                        <a:pt x="33" y="3"/>
                        <a:pt x="33" y="3"/>
                      </a:cubicBezTo>
                      <a:cubicBezTo>
                        <a:pt x="33" y="7"/>
                        <a:pt x="30" y="10"/>
                        <a:pt x="26" y="10"/>
                      </a:cubicBezTo>
                      <a:cubicBezTo>
                        <a:pt x="0" y="10"/>
                        <a:pt x="0" y="10"/>
                        <a:pt x="0" y="10"/>
                      </a:cubicBezTo>
                    </a:path>
                  </a:pathLst>
                </a:cu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21" name="Freeform 153">
                  <a:extLst>
                    <a:ext uri="{FF2B5EF4-FFF2-40B4-BE49-F238E27FC236}">
                      <a16:creationId xmlns:a16="http://schemas.microsoft.com/office/drawing/2014/main" id="{D19F19EE-A2B8-4B41-877E-3CCDC149A3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3022" y="6143699"/>
                  <a:ext cx="161017" cy="67402"/>
                </a:xfrm>
                <a:custGeom>
                  <a:avLst/>
                  <a:gdLst>
                    <a:gd name="T0" fmla="*/ 43 w 43"/>
                    <a:gd name="T1" fmla="*/ 13 h 18"/>
                    <a:gd name="T2" fmla="*/ 0 w 43"/>
                    <a:gd name="T3" fmla="*/ 18 h 18"/>
                    <a:gd name="T4" fmla="*/ 0 w 43"/>
                    <a:gd name="T5" fmla="*/ 0 h 18"/>
                    <a:gd name="T6" fmla="*/ 43 w 43"/>
                    <a:gd name="T7" fmla="*/ 2 h 18"/>
                    <a:gd name="T8" fmla="*/ 43 w 43"/>
                    <a:gd name="T9" fmla="*/ 1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8">
                      <a:moveTo>
                        <a:pt x="43" y="13"/>
                      </a:move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43" y="2"/>
                      </a:lnTo>
                      <a:lnTo>
                        <a:pt x="43" y="13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89ACDBB4-E9A8-4251-93B3-0D07B2401A07}"/>
                    </a:ext>
                  </a:extLst>
                </p:cNvPr>
                <p:cNvGrpSpPr/>
                <p:nvPr/>
              </p:nvGrpSpPr>
              <p:grpSpPr>
                <a:xfrm>
                  <a:off x="3666811" y="5009099"/>
                  <a:ext cx="1108389" cy="1085922"/>
                  <a:chOff x="3666811" y="5009099"/>
                  <a:chExt cx="1108389" cy="1085922"/>
                </a:xfrm>
              </p:grpSpPr>
              <p:sp>
                <p:nvSpPr>
                  <p:cNvPr id="367" name="Freeform 145">
                    <a:extLst>
                      <a:ext uri="{FF2B5EF4-FFF2-40B4-BE49-F238E27FC236}">
                        <a16:creationId xmlns:a16="http://schemas.microsoft.com/office/drawing/2014/main" id="{8B2AE9D6-BC3D-4D75-BEE5-E4E7E3B60F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03821" y="6016384"/>
                    <a:ext cx="434369" cy="78637"/>
                  </a:xfrm>
                  <a:custGeom>
                    <a:avLst/>
                    <a:gdLst>
                      <a:gd name="T0" fmla="*/ 54 w 54"/>
                      <a:gd name="T1" fmla="*/ 5 h 10"/>
                      <a:gd name="T2" fmla="*/ 49 w 54"/>
                      <a:gd name="T3" fmla="*/ 10 h 10"/>
                      <a:gd name="T4" fmla="*/ 4 w 54"/>
                      <a:gd name="T5" fmla="*/ 10 h 10"/>
                      <a:gd name="T6" fmla="*/ 0 w 54"/>
                      <a:gd name="T7" fmla="*/ 5 h 10"/>
                      <a:gd name="T8" fmla="*/ 0 w 54"/>
                      <a:gd name="T9" fmla="*/ 5 h 10"/>
                      <a:gd name="T10" fmla="*/ 4 w 54"/>
                      <a:gd name="T11" fmla="*/ 0 h 10"/>
                      <a:gd name="T12" fmla="*/ 49 w 54"/>
                      <a:gd name="T13" fmla="*/ 0 h 10"/>
                      <a:gd name="T14" fmla="*/ 54 w 54"/>
                      <a:gd name="T15" fmla="*/ 5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4" h="10">
                        <a:moveTo>
                          <a:pt x="54" y="5"/>
                        </a:moveTo>
                        <a:cubicBezTo>
                          <a:pt x="54" y="8"/>
                          <a:pt x="52" y="10"/>
                          <a:pt x="49" y="10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2" y="10"/>
                          <a:pt x="0" y="8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2"/>
                          <a:pt x="2" y="0"/>
                          <a:pt x="4" y="0"/>
                        </a:cubicBezTo>
                        <a:cubicBezTo>
                          <a:pt x="49" y="0"/>
                          <a:pt x="49" y="0"/>
                          <a:pt x="49" y="0"/>
                        </a:cubicBezTo>
                        <a:cubicBezTo>
                          <a:pt x="52" y="0"/>
                          <a:pt x="54" y="2"/>
                          <a:pt x="54" y="5"/>
                        </a:cubicBezTo>
                        <a:close/>
                      </a:path>
                    </a:pathLst>
                  </a:custGeom>
                  <a:solidFill>
                    <a:srgbClr val="2828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68" name="Freeform 146">
                    <a:extLst>
                      <a:ext uri="{FF2B5EF4-FFF2-40B4-BE49-F238E27FC236}">
                        <a16:creationId xmlns:a16="http://schemas.microsoft.com/office/drawing/2014/main" id="{CD2884AA-0066-4D8D-81A1-CC87A8EA4D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6811" y="5896558"/>
                    <a:ext cx="1108389" cy="161017"/>
                  </a:xfrm>
                  <a:custGeom>
                    <a:avLst/>
                    <a:gdLst>
                      <a:gd name="T0" fmla="*/ 137 w 137"/>
                      <a:gd name="T1" fmla="*/ 10 h 20"/>
                      <a:gd name="T2" fmla="*/ 127 w 137"/>
                      <a:gd name="T3" fmla="*/ 20 h 20"/>
                      <a:gd name="T4" fmla="*/ 10 w 137"/>
                      <a:gd name="T5" fmla="*/ 20 h 20"/>
                      <a:gd name="T6" fmla="*/ 0 w 137"/>
                      <a:gd name="T7" fmla="*/ 10 h 20"/>
                      <a:gd name="T8" fmla="*/ 0 w 137"/>
                      <a:gd name="T9" fmla="*/ 10 h 20"/>
                      <a:gd name="T10" fmla="*/ 10 w 137"/>
                      <a:gd name="T11" fmla="*/ 0 h 20"/>
                      <a:gd name="T12" fmla="*/ 127 w 137"/>
                      <a:gd name="T13" fmla="*/ 0 h 20"/>
                      <a:gd name="T14" fmla="*/ 137 w 137"/>
                      <a:gd name="T15" fmla="*/ 1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7" h="20">
                        <a:moveTo>
                          <a:pt x="137" y="10"/>
                        </a:moveTo>
                        <a:cubicBezTo>
                          <a:pt x="137" y="15"/>
                          <a:pt x="133" y="20"/>
                          <a:pt x="127" y="20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4" y="20"/>
                          <a:pt x="0" y="15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5"/>
                          <a:pt x="4" y="0"/>
                          <a:pt x="10" y="0"/>
                        </a:cubicBezTo>
                        <a:cubicBezTo>
                          <a:pt x="127" y="0"/>
                          <a:pt x="127" y="0"/>
                          <a:pt x="127" y="0"/>
                        </a:cubicBezTo>
                        <a:cubicBezTo>
                          <a:pt x="133" y="0"/>
                          <a:pt x="137" y="5"/>
                          <a:pt x="137" y="10"/>
                        </a:cubicBez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69" name="Freeform 154">
                    <a:extLst>
                      <a:ext uri="{FF2B5EF4-FFF2-40B4-BE49-F238E27FC236}">
                        <a16:creationId xmlns:a16="http://schemas.microsoft.com/office/drawing/2014/main" id="{92AD46B9-D5D6-42B9-B39B-6AFABBD9D6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0425" y="5009099"/>
                    <a:ext cx="921161" cy="565429"/>
                  </a:xfrm>
                  <a:custGeom>
                    <a:avLst/>
                    <a:gdLst>
                      <a:gd name="T0" fmla="*/ 114 w 114"/>
                      <a:gd name="T1" fmla="*/ 54 h 70"/>
                      <a:gd name="T2" fmla="*/ 97 w 114"/>
                      <a:gd name="T3" fmla="*/ 70 h 70"/>
                      <a:gd name="T4" fmla="*/ 16 w 114"/>
                      <a:gd name="T5" fmla="*/ 70 h 70"/>
                      <a:gd name="T6" fmla="*/ 0 w 114"/>
                      <a:gd name="T7" fmla="*/ 54 h 70"/>
                      <a:gd name="T8" fmla="*/ 0 w 114"/>
                      <a:gd name="T9" fmla="*/ 17 h 70"/>
                      <a:gd name="T10" fmla="*/ 16 w 114"/>
                      <a:gd name="T11" fmla="*/ 0 h 70"/>
                      <a:gd name="T12" fmla="*/ 97 w 114"/>
                      <a:gd name="T13" fmla="*/ 0 h 70"/>
                      <a:gd name="T14" fmla="*/ 114 w 114"/>
                      <a:gd name="T15" fmla="*/ 17 h 70"/>
                      <a:gd name="T16" fmla="*/ 114 w 114"/>
                      <a:gd name="T17" fmla="*/ 54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4" h="70">
                        <a:moveTo>
                          <a:pt x="114" y="54"/>
                        </a:moveTo>
                        <a:cubicBezTo>
                          <a:pt x="114" y="63"/>
                          <a:pt x="106" y="70"/>
                          <a:pt x="97" y="70"/>
                        </a:cubicBezTo>
                        <a:cubicBezTo>
                          <a:pt x="16" y="70"/>
                          <a:pt x="16" y="70"/>
                          <a:pt x="16" y="70"/>
                        </a:cubicBezTo>
                        <a:cubicBezTo>
                          <a:pt x="7" y="70"/>
                          <a:pt x="0" y="63"/>
                          <a:pt x="0" y="54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ubicBezTo>
                          <a:pt x="0" y="8"/>
                          <a:pt x="7" y="0"/>
                          <a:pt x="16" y="0"/>
                        </a:cubicBezTo>
                        <a:cubicBezTo>
                          <a:pt x="97" y="0"/>
                          <a:pt x="97" y="0"/>
                          <a:pt x="97" y="0"/>
                        </a:cubicBezTo>
                        <a:cubicBezTo>
                          <a:pt x="106" y="0"/>
                          <a:pt x="114" y="8"/>
                          <a:pt x="114" y="17"/>
                        </a:cubicBezTo>
                        <a:lnTo>
                          <a:pt x="114" y="54"/>
                        </a:ln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70" name="Freeform: Shape 369">
                    <a:extLst>
                      <a:ext uri="{FF2B5EF4-FFF2-40B4-BE49-F238E27FC236}">
                        <a16:creationId xmlns:a16="http://schemas.microsoft.com/office/drawing/2014/main" id="{6EFDE722-88EB-4055-B3CB-43C6EE0DD7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57347" y="5435179"/>
                    <a:ext cx="127316" cy="629865"/>
                  </a:xfrm>
                  <a:custGeom>
                    <a:avLst/>
                    <a:gdLst>
                      <a:gd name="connsiteX0" fmla="*/ 63658 w 127316"/>
                      <a:gd name="connsiteY0" fmla="*/ 0 h 618633"/>
                      <a:gd name="connsiteX1" fmla="*/ 127316 w 127316"/>
                      <a:gd name="connsiteY1" fmla="*/ 63658 h 618633"/>
                      <a:gd name="connsiteX2" fmla="*/ 127315 w 127316"/>
                      <a:gd name="connsiteY2" fmla="*/ 618633 h 618633"/>
                      <a:gd name="connsiteX3" fmla="*/ 53060 w 127316"/>
                      <a:gd name="connsiteY3" fmla="*/ 618633 h 618633"/>
                      <a:gd name="connsiteX4" fmla="*/ 0 w 127316"/>
                      <a:gd name="connsiteY4" fmla="*/ 618633 h 618633"/>
                      <a:gd name="connsiteX5" fmla="*/ 0 w 127316"/>
                      <a:gd name="connsiteY5" fmla="*/ 63658 h 618633"/>
                      <a:gd name="connsiteX6" fmla="*/ 63658 w 127316"/>
                      <a:gd name="connsiteY6" fmla="*/ 0 h 618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7316" h="618633">
                        <a:moveTo>
                          <a:pt x="63658" y="0"/>
                        </a:moveTo>
                        <a:cubicBezTo>
                          <a:pt x="98815" y="0"/>
                          <a:pt x="127316" y="28501"/>
                          <a:pt x="127316" y="63658"/>
                        </a:cubicBezTo>
                        <a:lnTo>
                          <a:pt x="127315" y="618633"/>
                        </a:lnTo>
                        <a:lnTo>
                          <a:pt x="53060" y="618633"/>
                        </a:lnTo>
                        <a:lnTo>
                          <a:pt x="0" y="618633"/>
                        </a:lnTo>
                        <a:lnTo>
                          <a:pt x="0" y="63658"/>
                        </a:lnTo>
                        <a:cubicBezTo>
                          <a:pt x="0" y="28501"/>
                          <a:pt x="28501" y="0"/>
                          <a:pt x="63658" y="0"/>
                        </a:cubicBezTo>
                        <a:close/>
                      </a:path>
                    </a:pathLst>
                  </a:custGeom>
                  <a:solidFill>
                    <a:srgbClr val="2828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</p:grpSp>
        </p:grp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50AB5B14-A383-4B2E-82E5-1CC00DBF2F68}"/>
              </a:ext>
            </a:extLst>
          </p:cNvPr>
          <p:cNvGrpSpPr/>
          <p:nvPr/>
        </p:nvGrpSpPr>
        <p:grpSpPr>
          <a:xfrm>
            <a:off x="4729223" y="3531323"/>
            <a:ext cx="1146312" cy="2645255"/>
            <a:chOff x="1722966" y="-749830"/>
            <a:chExt cx="3527743" cy="8140700"/>
          </a:xfrm>
        </p:grpSpPr>
        <p:sp>
          <p:nvSpPr>
            <p:cNvPr id="471" name="Freeform 19">
              <a:extLst>
                <a:ext uri="{FF2B5EF4-FFF2-40B4-BE49-F238E27FC236}">
                  <a16:creationId xmlns:a16="http://schemas.microsoft.com/office/drawing/2014/main" id="{17223D53-9056-4D25-AA67-5D3A7ED6A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841" y="1174220"/>
              <a:ext cx="1795463" cy="2073275"/>
            </a:xfrm>
            <a:custGeom>
              <a:avLst/>
              <a:gdLst>
                <a:gd name="T0" fmla="*/ 332 w 333"/>
                <a:gd name="T1" fmla="*/ 27 h 388"/>
                <a:gd name="T2" fmla="*/ 314 w 333"/>
                <a:gd name="T3" fmla="*/ 0 h 388"/>
                <a:gd name="T4" fmla="*/ 19 w 333"/>
                <a:gd name="T5" fmla="*/ 0 h 388"/>
                <a:gd name="T6" fmla="*/ 1 w 333"/>
                <a:gd name="T7" fmla="*/ 27 h 388"/>
                <a:gd name="T8" fmla="*/ 15 w 333"/>
                <a:gd name="T9" fmla="*/ 361 h 388"/>
                <a:gd name="T10" fmla="*/ 36 w 333"/>
                <a:gd name="T11" fmla="*/ 388 h 388"/>
                <a:gd name="T12" fmla="*/ 298 w 333"/>
                <a:gd name="T13" fmla="*/ 388 h 388"/>
                <a:gd name="T14" fmla="*/ 318 w 333"/>
                <a:gd name="T15" fmla="*/ 361 h 388"/>
                <a:gd name="T16" fmla="*/ 332 w 333"/>
                <a:gd name="T17" fmla="*/ 27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388">
                  <a:moveTo>
                    <a:pt x="332" y="27"/>
                  </a:moveTo>
                  <a:cubicBezTo>
                    <a:pt x="333" y="12"/>
                    <a:pt x="325" y="0"/>
                    <a:pt x="3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12"/>
                    <a:pt x="1" y="27"/>
                  </a:cubicBezTo>
                  <a:cubicBezTo>
                    <a:pt x="15" y="361"/>
                    <a:pt x="15" y="361"/>
                    <a:pt x="15" y="361"/>
                  </a:cubicBezTo>
                  <a:cubicBezTo>
                    <a:pt x="16" y="376"/>
                    <a:pt x="25" y="388"/>
                    <a:pt x="36" y="388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308" y="388"/>
                    <a:pt x="317" y="376"/>
                    <a:pt x="318" y="361"/>
                  </a:cubicBezTo>
                  <a:lnTo>
                    <a:pt x="332" y="2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2" name="Freeform 20">
              <a:extLst>
                <a:ext uri="{FF2B5EF4-FFF2-40B4-BE49-F238E27FC236}">
                  <a16:creationId xmlns:a16="http://schemas.microsoft.com/office/drawing/2014/main" id="{85CAD243-14F3-4A87-93E5-70614531C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029" y="740833"/>
              <a:ext cx="576263" cy="469900"/>
            </a:xfrm>
            <a:custGeom>
              <a:avLst/>
              <a:gdLst>
                <a:gd name="T0" fmla="*/ 363 w 363"/>
                <a:gd name="T1" fmla="*/ 27 h 296"/>
                <a:gd name="T2" fmla="*/ 363 w 363"/>
                <a:gd name="T3" fmla="*/ 236 h 296"/>
                <a:gd name="T4" fmla="*/ 190 w 363"/>
                <a:gd name="T5" fmla="*/ 236 h 296"/>
                <a:gd name="T6" fmla="*/ 0 w 363"/>
                <a:gd name="T7" fmla="*/ 296 h 296"/>
                <a:gd name="T8" fmla="*/ 162 w 363"/>
                <a:gd name="T9" fmla="*/ 0 h 296"/>
                <a:gd name="T10" fmla="*/ 363 w 363"/>
                <a:gd name="T11" fmla="*/ 0 h 296"/>
                <a:gd name="T12" fmla="*/ 363 w 363"/>
                <a:gd name="T13" fmla="*/ 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296">
                  <a:moveTo>
                    <a:pt x="363" y="27"/>
                  </a:moveTo>
                  <a:lnTo>
                    <a:pt x="363" y="236"/>
                  </a:lnTo>
                  <a:lnTo>
                    <a:pt x="190" y="236"/>
                  </a:lnTo>
                  <a:lnTo>
                    <a:pt x="0" y="296"/>
                  </a:lnTo>
                  <a:lnTo>
                    <a:pt x="162" y="0"/>
                  </a:lnTo>
                  <a:lnTo>
                    <a:pt x="363" y="0"/>
                  </a:lnTo>
                  <a:lnTo>
                    <a:pt x="363" y="2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3" name="Freeform 21">
              <a:extLst>
                <a:ext uri="{FF2B5EF4-FFF2-40B4-BE49-F238E27FC236}">
                  <a16:creationId xmlns:a16="http://schemas.microsoft.com/office/drawing/2014/main" id="{C0B2D4F2-BC0B-4695-B105-3B191D12F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292" y="740833"/>
              <a:ext cx="581025" cy="469900"/>
            </a:xfrm>
            <a:custGeom>
              <a:avLst/>
              <a:gdLst>
                <a:gd name="T0" fmla="*/ 0 w 366"/>
                <a:gd name="T1" fmla="*/ 27 h 296"/>
                <a:gd name="T2" fmla="*/ 0 w 366"/>
                <a:gd name="T3" fmla="*/ 236 h 296"/>
                <a:gd name="T4" fmla="*/ 176 w 366"/>
                <a:gd name="T5" fmla="*/ 236 h 296"/>
                <a:gd name="T6" fmla="*/ 366 w 366"/>
                <a:gd name="T7" fmla="*/ 296 h 296"/>
                <a:gd name="T8" fmla="*/ 203 w 366"/>
                <a:gd name="T9" fmla="*/ 0 h 296"/>
                <a:gd name="T10" fmla="*/ 0 w 366"/>
                <a:gd name="T11" fmla="*/ 0 h 296"/>
                <a:gd name="T12" fmla="*/ 0 w 366"/>
                <a:gd name="T13" fmla="*/ 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296">
                  <a:moveTo>
                    <a:pt x="0" y="27"/>
                  </a:moveTo>
                  <a:lnTo>
                    <a:pt x="0" y="236"/>
                  </a:lnTo>
                  <a:lnTo>
                    <a:pt x="176" y="236"/>
                  </a:lnTo>
                  <a:lnTo>
                    <a:pt x="366" y="296"/>
                  </a:lnTo>
                  <a:lnTo>
                    <a:pt x="203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4" name="Freeform 22">
              <a:extLst>
                <a:ext uri="{FF2B5EF4-FFF2-40B4-BE49-F238E27FC236}">
                  <a16:creationId xmlns:a16="http://schemas.microsoft.com/office/drawing/2014/main" id="{0CBBC48A-C3EC-4D44-A362-6088549C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8367" y="-130705"/>
              <a:ext cx="204788" cy="385763"/>
            </a:xfrm>
            <a:custGeom>
              <a:avLst/>
              <a:gdLst>
                <a:gd name="T0" fmla="*/ 0 w 38"/>
                <a:gd name="T1" fmla="*/ 0 h 72"/>
                <a:gd name="T2" fmla="*/ 2 w 38"/>
                <a:gd name="T3" fmla="*/ 0 h 72"/>
                <a:gd name="T4" fmla="*/ 38 w 38"/>
                <a:gd name="T5" fmla="*/ 36 h 72"/>
                <a:gd name="T6" fmla="*/ 2 w 38"/>
                <a:gd name="T7" fmla="*/ 72 h 72"/>
                <a:gd name="T8" fmla="*/ 0 w 38"/>
                <a:gd name="T9" fmla="*/ 72 h 72"/>
                <a:gd name="T10" fmla="*/ 0 w 38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2" y="0"/>
                    <a:pt x="38" y="16"/>
                    <a:pt x="38" y="36"/>
                  </a:cubicBezTo>
                  <a:cubicBezTo>
                    <a:pt x="38" y="56"/>
                    <a:pt x="22" y="72"/>
                    <a:pt x="2" y="72"/>
                  </a:cubicBezTo>
                  <a:cubicBezTo>
                    <a:pt x="1" y="72"/>
                    <a:pt x="1" y="72"/>
                    <a:pt x="0" y="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5" name="Freeform 23">
              <a:extLst>
                <a:ext uri="{FF2B5EF4-FFF2-40B4-BE49-F238E27FC236}">
                  <a16:creationId xmlns:a16="http://schemas.microsoft.com/office/drawing/2014/main" id="{0574E2EA-9977-4632-A9FE-E5F6E0F1D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191" y="-130705"/>
              <a:ext cx="204788" cy="385763"/>
            </a:xfrm>
            <a:custGeom>
              <a:avLst/>
              <a:gdLst>
                <a:gd name="T0" fmla="*/ 38 w 38"/>
                <a:gd name="T1" fmla="*/ 0 h 72"/>
                <a:gd name="T2" fmla="*/ 36 w 38"/>
                <a:gd name="T3" fmla="*/ 0 h 72"/>
                <a:gd name="T4" fmla="*/ 0 w 38"/>
                <a:gd name="T5" fmla="*/ 36 h 72"/>
                <a:gd name="T6" fmla="*/ 36 w 38"/>
                <a:gd name="T7" fmla="*/ 72 h 72"/>
                <a:gd name="T8" fmla="*/ 38 w 38"/>
                <a:gd name="T9" fmla="*/ 72 h 72"/>
                <a:gd name="T10" fmla="*/ 38 w 38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2">
                  <a:moveTo>
                    <a:pt x="38" y="0"/>
                  </a:moveTo>
                  <a:cubicBezTo>
                    <a:pt x="37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36" y="72"/>
                    <a:pt x="37" y="72"/>
                    <a:pt x="38" y="72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6" name="Oval 24">
              <a:extLst>
                <a:ext uri="{FF2B5EF4-FFF2-40B4-BE49-F238E27FC236}">
                  <a16:creationId xmlns:a16="http://schemas.microsoft.com/office/drawing/2014/main" id="{5DB3FE57-BE25-4C4C-A5C8-6E9C700E7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129" y="-749830"/>
              <a:ext cx="1584326" cy="1565275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7" name="Freeform 25">
              <a:extLst>
                <a:ext uri="{FF2B5EF4-FFF2-40B4-BE49-F238E27FC236}">
                  <a16:creationId xmlns:a16="http://schemas.microsoft.com/office/drawing/2014/main" id="{CC038324-45B3-4523-9C24-50DC792F5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704" y="-259293"/>
              <a:ext cx="1266825" cy="647700"/>
            </a:xfrm>
            <a:custGeom>
              <a:avLst/>
              <a:gdLst>
                <a:gd name="T0" fmla="*/ 0 w 235"/>
                <a:gd name="T1" fmla="*/ 26 h 121"/>
                <a:gd name="T2" fmla="*/ 112 w 235"/>
                <a:gd name="T3" fmla="*/ 0 h 121"/>
                <a:gd name="T4" fmla="*/ 235 w 235"/>
                <a:gd name="T5" fmla="*/ 26 h 121"/>
                <a:gd name="T6" fmla="*/ 235 w 235"/>
                <a:gd name="T7" fmla="*/ 71 h 121"/>
                <a:gd name="T8" fmla="*/ 118 w 235"/>
                <a:gd name="T9" fmla="*/ 121 h 121"/>
                <a:gd name="T10" fmla="*/ 0 w 235"/>
                <a:gd name="T11" fmla="*/ 67 h 121"/>
                <a:gd name="T12" fmla="*/ 0 w 235"/>
                <a:gd name="T13" fmla="*/ 2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1">
                  <a:moveTo>
                    <a:pt x="0" y="26"/>
                  </a:moveTo>
                  <a:cubicBezTo>
                    <a:pt x="0" y="26"/>
                    <a:pt x="29" y="0"/>
                    <a:pt x="112" y="0"/>
                  </a:cubicBezTo>
                  <a:cubicBezTo>
                    <a:pt x="195" y="0"/>
                    <a:pt x="235" y="26"/>
                    <a:pt x="235" y="26"/>
                  </a:cubicBezTo>
                  <a:cubicBezTo>
                    <a:pt x="235" y="71"/>
                    <a:pt x="235" y="71"/>
                    <a:pt x="235" y="71"/>
                  </a:cubicBezTo>
                  <a:cubicBezTo>
                    <a:pt x="235" y="71"/>
                    <a:pt x="205" y="121"/>
                    <a:pt x="118" y="121"/>
                  </a:cubicBezTo>
                  <a:cubicBezTo>
                    <a:pt x="32" y="120"/>
                    <a:pt x="0" y="67"/>
                    <a:pt x="0" y="67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8" name="Oval 26">
              <a:extLst>
                <a:ext uri="{FF2B5EF4-FFF2-40B4-BE49-F238E27FC236}">
                  <a16:creationId xmlns:a16="http://schemas.microsoft.com/office/drawing/2014/main" id="{C1BC2C58-BE06-4E5C-906C-A6263A93B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3316" y="526520"/>
              <a:ext cx="87313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9" name="Oval 27">
              <a:extLst>
                <a:ext uri="{FF2B5EF4-FFF2-40B4-BE49-F238E27FC236}">
                  <a16:creationId xmlns:a16="http://schemas.microsoft.com/office/drawing/2014/main" id="{1F0097D2-C6F5-4154-BD31-23BA1AF6C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1954" y="526520"/>
              <a:ext cx="85725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0" name="Freeform 28">
              <a:extLst>
                <a:ext uri="{FF2B5EF4-FFF2-40B4-BE49-F238E27FC236}">
                  <a16:creationId xmlns:a16="http://schemas.microsoft.com/office/drawing/2014/main" id="{E04CFE23-CA0C-4D16-8BC8-F2B6400B7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179" y="569383"/>
              <a:ext cx="528638" cy="53975"/>
            </a:xfrm>
            <a:custGeom>
              <a:avLst/>
              <a:gdLst>
                <a:gd name="T0" fmla="*/ 0 w 98"/>
                <a:gd name="T1" fmla="*/ 1 h 10"/>
                <a:gd name="T2" fmla="*/ 52 w 98"/>
                <a:gd name="T3" fmla="*/ 8 h 10"/>
                <a:gd name="T4" fmla="*/ 98 w 98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10">
                  <a:moveTo>
                    <a:pt x="0" y="1"/>
                  </a:moveTo>
                  <a:cubicBezTo>
                    <a:pt x="0" y="1"/>
                    <a:pt x="16" y="10"/>
                    <a:pt x="52" y="8"/>
                  </a:cubicBezTo>
                  <a:cubicBezTo>
                    <a:pt x="88" y="6"/>
                    <a:pt x="98" y="0"/>
                    <a:pt x="98" y="0"/>
                  </a:cubicBezTo>
                </a:path>
              </a:pathLst>
            </a:custGeom>
            <a:noFill/>
            <a:ln w="222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1" name="Oval 29">
              <a:extLst>
                <a:ext uri="{FF2B5EF4-FFF2-40B4-BE49-F238E27FC236}">
                  <a16:creationId xmlns:a16="http://schemas.microsoft.com/office/drawing/2014/main" id="{AD92CBF0-AD9C-4D0F-810C-C721DAA0F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629" y="-98955"/>
              <a:ext cx="269875" cy="268288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2" name="Oval 30">
              <a:extLst>
                <a:ext uri="{FF2B5EF4-FFF2-40B4-BE49-F238E27FC236}">
                  <a16:creationId xmlns:a16="http://schemas.microsoft.com/office/drawing/2014/main" id="{41C8106E-596F-4636-B844-135072A57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354" y="-13230"/>
              <a:ext cx="96838" cy="968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3" name="Oval 31">
              <a:extLst>
                <a:ext uri="{FF2B5EF4-FFF2-40B4-BE49-F238E27FC236}">
                  <a16:creationId xmlns:a16="http://schemas.microsoft.com/office/drawing/2014/main" id="{7662D043-E04D-49F6-A2A6-152634ED8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717" y="-98955"/>
              <a:ext cx="269875" cy="268288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4" name="Oval 32">
              <a:extLst>
                <a:ext uri="{FF2B5EF4-FFF2-40B4-BE49-F238E27FC236}">
                  <a16:creationId xmlns:a16="http://schemas.microsoft.com/office/drawing/2014/main" id="{DD85FB75-E9AF-4150-A3B8-EA219E07A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029" y="-13230"/>
              <a:ext cx="96838" cy="968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5" name="Freeform 33">
              <a:extLst>
                <a:ext uri="{FF2B5EF4-FFF2-40B4-BE49-F238E27FC236}">
                  <a16:creationId xmlns:a16="http://schemas.microsoft.com/office/drawing/2014/main" id="{5E4CA234-1FB5-4AE8-A0C4-74BF2CEFC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204" y="948795"/>
              <a:ext cx="1912938" cy="1673225"/>
            </a:xfrm>
            <a:custGeom>
              <a:avLst/>
              <a:gdLst>
                <a:gd name="T0" fmla="*/ 32 w 355"/>
                <a:gd name="T1" fmla="*/ 26 h 313"/>
                <a:gd name="T2" fmla="*/ 179 w 355"/>
                <a:gd name="T3" fmla="*/ 1 h 313"/>
                <a:gd name="T4" fmla="*/ 355 w 355"/>
                <a:gd name="T5" fmla="*/ 41 h 313"/>
                <a:gd name="T6" fmla="*/ 179 w 355"/>
                <a:gd name="T7" fmla="*/ 308 h 313"/>
                <a:gd name="T8" fmla="*/ 0 w 355"/>
                <a:gd name="T9" fmla="*/ 38 h 313"/>
                <a:gd name="T10" fmla="*/ 32 w 355"/>
                <a:gd name="T11" fmla="*/ 2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313">
                  <a:moveTo>
                    <a:pt x="32" y="26"/>
                  </a:moveTo>
                  <a:cubicBezTo>
                    <a:pt x="32" y="26"/>
                    <a:pt x="78" y="0"/>
                    <a:pt x="179" y="1"/>
                  </a:cubicBezTo>
                  <a:cubicBezTo>
                    <a:pt x="281" y="2"/>
                    <a:pt x="355" y="41"/>
                    <a:pt x="355" y="41"/>
                  </a:cubicBezTo>
                  <a:cubicBezTo>
                    <a:pt x="355" y="41"/>
                    <a:pt x="324" y="302"/>
                    <a:pt x="179" y="308"/>
                  </a:cubicBezTo>
                  <a:cubicBezTo>
                    <a:pt x="35" y="313"/>
                    <a:pt x="0" y="38"/>
                    <a:pt x="0" y="38"/>
                  </a:cubicBezTo>
                  <a:lnTo>
                    <a:pt x="32" y="2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6" name="Freeform 36">
              <a:extLst>
                <a:ext uri="{FF2B5EF4-FFF2-40B4-BE49-F238E27FC236}">
                  <a16:creationId xmlns:a16="http://schemas.microsoft.com/office/drawing/2014/main" id="{9B0B144E-8144-40DB-AF7C-15D7CD075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916" y="3568170"/>
              <a:ext cx="393700" cy="417513"/>
            </a:xfrm>
            <a:custGeom>
              <a:avLst/>
              <a:gdLst>
                <a:gd name="T0" fmla="*/ 0 w 73"/>
                <a:gd name="T1" fmla="*/ 11 h 78"/>
                <a:gd name="T2" fmla="*/ 12 w 73"/>
                <a:gd name="T3" fmla="*/ 4 h 78"/>
                <a:gd name="T4" fmla="*/ 29 w 73"/>
                <a:gd name="T5" fmla="*/ 12 h 78"/>
                <a:gd name="T6" fmla="*/ 48 w 73"/>
                <a:gd name="T7" fmla="*/ 30 h 78"/>
                <a:gd name="T8" fmla="*/ 70 w 73"/>
                <a:gd name="T9" fmla="*/ 67 h 78"/>
                <a:gd name="T10" fmla="*/ 63 w 73"/>
                <a:gd name="T11" fmla="*/ 78 h 78"/>
                <a:gd name="T12" fmla="*/ 13 w 73"/>
                <a:gd name="T13" fmla="*/ 78 h 78"/>
                <a:gd name="T14" fmla="*/ 0 w 73"/>
                <a:gd name="T15" fmla="*/ 65 h 78"/>
                <a:gd name="T16" fmla="*/ 0 w 73"/>
                <a:gd name="T17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8">
                  <a:moveTo>
                    <a:pt x="0" y="11"/>
                  </a:moveTo>
                  <a:cubicBezTo>
                    <a:pt x="0" y="4"/>
                    <a:pt x="6" y="0"/>
                    <a:pt x="12" y="4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6" y="16"/>
                    <a:pt x="44" y="23"/>
                    <a:pt x="48" y="30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3" y="73"/>
                    <a:pt x="70" y="78"/>
                    <a:pt x="6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6" y="78"/>
                    <a:pt x="0" y="73"/>
                    <a:pt x="0" y="6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7" name="Freeform 37">
              <a:extLst>
                <a:ext uri="{FF2B5EF4-FFF2-40B4-BE49-F238E27FC236}">
                  <a16:creationId xmlns:a16="http://schemas.microsoft.com/office/drawing/2014/main" id="{AD125312-717C-4D16-801A-6D96CDE2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017" y="3568170"/>
              <a:ext cx="392113" cy="417513"/>
            </a:xfrm>
            <a:custGeom>
              <a:avLst/>
              <a:gdLst>
                <a:gd name="T0" fmla="*/ 73 w 73"/>
                <a:gd name="T1" fmla="*/ 11 h 78"/>
                <a:gd name="T2" fmla="*/ 61 w 73"/>
                <a:gd name="T3" fmla="*/ 4 h 78"/>
                <a:gd name="T4" fmla="*/ 44 w 73"/>
                <a:gd name="T5" fmla="*/ 12 h 78"/>
                <a:gd name="T6" fmla="*/ 26 w 73"/>
                <a:gd name="T7" fmla="*/ 30 h 78"/>
                <a:gd name="T8" fmla="*/ 4 w 73"/>
                <a:gd name="T9" fmla="*/ 67 h 78"/>
                <a:gd name="T10" fmla="*/ 10 w 73"/>
                <a:gd name="T11" fmla="*/ 78 h 78"/>
                <a:gd name="T12" fmla="*/ 60 w 73"/>
                <a:gd name="T13" fmla="*/ 78 h 78"/>
                <a:gd name="T14" fmla="*/ 73 w 73"/>
                <a:gd name="T15" fmla="*/ 65 h 78"/>
                <a:gd name="T16" fmla="*/ 73 w 73"/>
                <a:gd name="T17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8">
                  <a:moveTo>
                    <a:pt x="73" y="11"/>
                  </a:moveTo>
                  <a:cubicBezTo>
                    <a:pt x="73" y="4"/>
                    <a:pt x="68" y="0"/>
                    <a:pt x="61" y="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38" y="16"/>
                    <a:pt x="30" y="23"/>
                    <a:pt x="26" y="30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73"/>
                    <a:pt x="3" y="78"/>
                    <a:pt x="10" y="78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7" y="78"/>
                    <a:pt x="73" y="73"/>
                    <a:pt x="73" y="65"/>
                  </a:cubicBezTo>
                  <a:lnTo>
                    <a:pt x="73" y="1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8" name="Freeform 38">
              <a:extLst>
                <a:ext uri="{FF2B5EF4-FFF2-40B4-BE49-F238E27FC236}">
                  <a16:creationId xmlns:a16="http://schemas.microsoft.com/office/drawing/2014/main" id="{97EC6848-51B9-49F2-9D8A-D46E43CCB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816" y="3098270"/>
              <a:ext cx="1676401" cy="449263"/>
            </a:xfrm>
            <a:custGeom>
              <a:avLst/>
              <a:gdLst>
                <a:gd name="T0" fmla="*/ 311 w 311"/>
                <a:gd name="T1" fmla="*/ 20 h 84"/>
                <a:gd name="T2" fmla="*/ 291 w 311"/>
                <a:gd name="T3" fmla="*/ 0 h 84"/>
                <a:gd name="T4" fmla="*/ 20 w 311"/>
                <a:gd name="T5" fmla="*/ 0 h 84"/>
                <a:gd name="T6" fmla="*/ 0 w 311"/>
                <a:gd name="T7" fmla="*/ 20 h 84"/>
                <a:gd name="T8" fmla="*/ 0 w 311"/>
                <a:gd name="T9" fmla="*/ 65 h 84"/>
                <a:gd name="T10" fmla="*/ 20 w 311"/>
                <a:gd name="T11" fmla="*/ 84 h 84"/>
                <a:gd name="T12" fmla="*/ 291 w 311"/>
                <a:gd name="T13" fmla="*/ 84 h 84"/>
                <a:gd name="T14" fmla="*/ 311 w 311"/>
                <a:gd name="T15" fmla="*/ 65 h 84"/>
                <a:gd name="T16" fmla="*/ 311 w 311"/>
                <a:gd name="T17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1" h="84">
                  <a:moveTo>
                    <a:pt x="311" y="20"/>
                  </a:moveTo>
                  <a:cubicBezTo>
                    <a:pt x="311" y="9"/>
                    <a:pt x="302" y="0"/>
                    <a:pt x="29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6"/>
                    <a:pt x="9" y="84"/>
                    <a:pt x="20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302" y="84"/>
                    <a:pt x="311" y="76"/>
                    <a:pt x="311" y="65"/>
                  </a:cubicBezTo>
                  <a:lnTo>
                    <a:pt x="311" y="2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9" name="Freeform 39">
              <a:extLst>
                <a:ext uri="{FF2B5EF4-FFF2-40B4-BE49-F238E27FC236}">
                  <a16:creationId xmlns:a16="http://schemas.microsoft.com/office/drawing/2014/main" id="{6AF99560-0021-496D-A1AD-543E53197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816" y="3231620"/>
              <a:ext cx="1676401" cy="273050"/>
            </a:xfrm>
            <a:custGeom>
              <a:avLst/>
              <a:gdLst>
                <a:gd name="T0" fmla="*/ 311 w 311"/>
                <a:gd name="T1" fmla="*/ 0 h 51"/>
                <a:gd name="T2" fmla="*/ 279 w 311"/>
                <a:gd name="T3" fmla="*/ 0 h 51"/>
                <a:gd name="T4" fmla="*/ 272 w 311"/>
                <a:gd name="T5" fmla="*/ 6 h 51"/>
                <a:gd name="T6" fmla="*/ 133 w 311"/>
                <a:gd name="T7" fmla="*/ 6 h 51"/>
                <a:gd name="T8" fmla="*/ 126 w 311"/>
                <a:gd name="T9" fmla="*/ 0 h 51"/>
                <a:gd name="T10" fmla="*/ 0 w 311"/>
                <a:gd name="T11" fmla="*/ 0 h 51"/>
                <a:gd name="T12" fmla="*/ 0 w 311"/>
                <a:gd name="T13" fmla="*/ 40 h 51"/>
                <a:gd name="T14" fmla="*/ 3 w 311"/>
                <a:gd name="T15" fmla="*/ 51 h 51"/>
                <a:gd name="T16" fmla="*/ 307 w 311"/>
                <a:gd name="T17" fmla="*/ 51 h 51"/>
                <a:gd name="T18" fmla="*/ 311 w 311"/>
                <a:gd name="T19" fmla="*/ 40 h 51"/>
                <a:gd name="T20" fmla="*/ 311 w 311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1" h="51">
                  <a:moveTo>
                    <a:pt x="311" y="0"/>
                  </a:moveTo>
                  <a:cubicBezTo>
                    <a:pt x="279" y="0"/>
                    <a:pt x="279" y="0"/>
                    <a:pt x="279" y="0"/>
                  </a:cubicBezTo>
                  <a:cubicBezTo>
                    <a:pt x="279" y="3"/>
                    <a:pt x="276" y="6"/>
                    <a:pt x="272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0" y="6"/>
                    <a:pt x="127" y="3"/>
                    <a:pt x="1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1" y="48"/>
                    <a:pt x="3" y="51"/>
                  </a:cubicBezTo>
                  <a:cubicBezTo>
                    <a:pt x="307" y="51"/>
                    <a:pt x="307" y="51"/>
                    <a:pt x="307" y="51"/>
                  </a:cubicBezTo>
                  <a:cubicBezTo>
                    <a:pt x="309" y="48"/>
                    <a:pt x="311" y="44"/>
                    <a:pt x="311" y="40"/>
                  </a:cubicBezTo>
                  <a:lnTo>
                    <a:pt x="311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0" name="Freeform 40">
              <a:extLst>
                <a:ext uri="{FF2B5EF4-FFF2-40B4-BE49-F238E27FC236}">
                  <a16:creationId xmlns:a16="http://schemas.microsoft.com/office/drawing/2014/main" id="{03EEB90B-EE47-4054-949E-0E911A7B6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104" y="3547533"/>
              <a:ext cx="1373188" cy="433388"/>
            </a:xfrm>
            <a:custGeom>
              <a:avLst/>
              <a:gdLst>
                <a:gd name="T0" fmla="*/ 252 w 255"/>
                <a:gd name="T1" fmla="*/ 8 h 81"/>
                <a:gd name="T2" fmla="*/ 248 w 255"/>
                <a:gd name="T3" fmla="*/ 0 h 81"/>
                <a:gd name="T4" fmla="*/ 7 w 255"/>
                <a:gd name="T5" fmla="*/ 0 h 81"/>
                <a:gd name="T6" fmla="*/ 2 w 255"/>
                <a:gd name="T7" fmla="*/ 8 h 81"/>
                <a:gd name="T8" fmla="*/ 42 w 255"/>
                <a:gd name="T9" fmla="*/ 73 h 81"/>
                <a:gd name="T10" fmla="*/ 56 w 255"/>
                <a:gd name="T11" fmla="*/ 81 h 81"/>
                <a:gd name="T12" fmla="*/ 198 w 255"/>
                <a:gd name="T13" fmla="*/ 81 h 81"/>
                <a:gd name="T14" fmla="*/ 212 w 255"/>
                <a:gd name="T15" fmla="*/ 73 h 81"/>
                <a:gd name="T16" fmla="*/ 252 w 255"/>
                <a:gd name="T17" fmla="*/ 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81">
                  <a:moveTo>
                    <a:pt x="252" y="8"/>
                  </a:moveTo>
                  <a:cubicBezTo>
                    <a:pt x="255" y="4"/>
                    <a:pt x="253" y="0"/>
                    <a:pt x="24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0" y="4"/>
                    <a:pt x="2" y="8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5" y="77"/>
                    <a:pt x="51" y="81"/>
                    <a:pt x="56" y="81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203" y="81"/>
                    <a:pt x="210" y="77"/>
                    <a:pt x="212" y="73"/>
                  </a:cubicBezTo>
                  <a:lnTo>
                    <a:pt x="252" y="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1" name="Oval 49">
              <a:extLst>
                <a:ext uri="{FF2B5EF4-FFF2-40B4-BE49-F238E27FC236}">
                  <a16:creationId xmlns:a16="http://schemas.microsoft.com/office/drawing/2014/main" id="{D8C6CCD1-7727-4D28-8AE8-EC0D6414E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6204" y="3461808"/>
              <a:ext cx="42863" cy="38100"/>
            </a:xfrm>
            <a:prstGeom prst="ellipse">
              <a:avLst/>
            </a:prstGeom>
            <a:solidFill>
              <a:srgbClr val="EBD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2" name="Oval 50">
              <a:extLst>
                <a:ext uri="{FF2B5EF4-FFF2-40B4-BE49-F238E27FC236}">
                  <a16:creationId xmlns:a16="http://schemas.microsoft.com/office/drawing/2014/main" id="{FFDA9F80-3939-44C5-B9FE-57CBCD09B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7317" y="3468158"/>
              <a:ext cx="20638" cy="25400"/>
            </a:xfrm>
            <a:prstGeom prst="ellipse">
              <a:avLst/>
            </a:prstGeom>
            <a:solidFill>
              <a:srgbClr val="775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3" name="Oval 51">
              <a:extLst>
                <a:ext uri="{FF2B5EF4-FFF2-40B4-BE49-F238E27FC236}">
                  <a16:creationId xmlns:a16="http://schemas.microsoft.com/office/drawing/2014/main" id="{14D0490F-84A8-4857-81F0-F164C6551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2079" y="3477683"/>
              <a:ext cx="11113" cy="6350"/>
            </a:xfrm>
            <a:prstGeom prst="ellipse">
              <a:avLst/>
            </a:prstGeom>
            <a:solidFill>
              <a:srgbClr val="543C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4" name="Oval 52">
              <a:extLst>
                <a:ext uri="{FF2B5EF4-FFF2-40B4-BE49-F238E27FC236}">
                  <a16:creationId xmlns:a16="http://schemas.microsoft.com/office/drawing/2014/main" id="{EE389ECD-D30C-4FC2-8106-53822552D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092" y="3434820"/>
              <a:ext cx="69850" cy="69850"/>
            </a:xfrm>
            <a:prstGeom prst="ellipse">
              <a:avLst/>
            </a:prstGeom>
            <a:solidFill>
              <a:srgbClr val="775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5" name="Oval 53">
              <a:extLst>
                <a:ext uri="{FF2B5EF4-FFF2-40B4-BE49-F238E27FC236}">
                  <a16:creationId xmlns:a16="http://schemas.microsoft.com/office/drawing/2014/main" id="{C5244898-BC8E-4258-AD68-70B31AFE7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1442" y="3445933"/>
              <a:ext cx="53975" cy="53975"/>
            </a:xfrm>
            <a:prstGeom prst="ellipse">
              <a:avLst/>
            </a:prstGeom>
            <a:solidFill>
              <a:srgbClr val="EBD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6" name="Oval 55">
              <a:extLst>
                <a:ext uri="{FF2B5EF4-FFF2-40B4-BE49-F238E27FC236}">
                  <a16:creationId xmlns:a16="http://schemas.microsoft.com/office/drawing/2014/main" id="{69A04EB8-90B0-4524-B690-62C6A7E7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279" y="3195108"/>
              <a:ext cx="366713" cy="3683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7" name="Oval 56">
              <a:extLst>
                <a:ext uri="{FF2B5EF4-FFF2-40B4-BE49-F238E27FC236}">
                  <a16:creationId xmlns:a16="http://schemas.microsoft.com/office/drawing/2014/main" id="{DC2C493A-FE13-4F9A-8C12-EE2AFACF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154" y="3210983"/>
              <a:ext cx="334963" cy="331788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498" name="Oval 57">
              <a:extLst>
                <a:ext uri="{FF2B5EF4-FFF2-40B4-BE49-F238E27FC236}">
                  <a16:creationId xmlns:a16="http://schemas.microsoft.com/office/drawing/2014/main" id="{8258B291-9799-4ED2-830C-475544543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0004" y="3280833"/>
              <a:ext cx="200025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AF349446-3B3E-47F1-82EF-540DDD6BC92B}"/>
                </a:ext>
              </a:extLst>
            </p:cNvPr>
            <p:cNvGrpSpPr/>
            <p:nvPr/>
          </p:nvGrpSpPr>
          <p:grpSpPr>
            <a:xfrm>
              <a:off x="1722966" y="1077383"/>
              <a:ext cx="1084263" cy="3084513"/>
              <a:chOff x="1722966" y="1077383"/>
              <a:chExt cx="1084263" cy="3084513"/>
            </a:xfrm>
          </p:grpSpPr>
          <p:sp>
            <p:nvSpPr>
              <p:cNvPr id="556" name="Freeform 8">
                <a:extLst>
                  <a:ext uri="{FF2B5EF4-FFF2-40B4-BE49-F238E27FC236}">
                    <a16:creationId xmlns:a16="http://schemas.microsoft.com/office/drawing/2014/main" id="{7F51BA1A-CCE4-42CA-B8D9-762F84013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554" y="3617383"/>
                <a:ext cx="204788" cy="539750"/>
              </a:xfrm>
              <a:custGeom>
                <a:avLst/>
                <a:gdLst>
                  <a:gd name="T0" fmla="*/ 24 w 38"/>
                  <a:gd name="T1" fmla="*/ 101 h 101"/>
                  <a:gd name="T2" fmla="*/ 13 w 38"/>
                  <a:gd name="T3" fmla="*/ 94 h 101"/>
                  <a:gd name="T4" fmla="*/ 13 w 38"/>
                  <a:gd name="T5" fmla="*/ 10 h 101"/>
                  <a:gd name="T6" fmla="*/ 28 w 38"/>
                  <a:gd name="T7" fmla="*/ 1 h 101"/>
                  <a:gd name="T8" fmla="*/ 37 w 38"/>
                  <a:gd name="T9" fmla="*/ 16 h 101"/>
                  <a:gd name="T10" fmla="*/ 35 w 38"/>
                  <a:gd name="T11" fmla="*/ 84 h 101"/>
                  <a:gd name="T12" fmla="*/ 29 w 38"/>
                  <a:gd name="T13" fmla="*/ 100 h 101"/>
                  <a:gd name="T14" fmla="*/ 24 w 38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01">
                    <a:moveTo>
                      <a:pt x="24" y="101"/>
                    </a:moveTo>
                    <a:cubicBezTo>
                      <a:pt x="20" y="101"/>
                      <a:pt x="15" y="98"/>
                      <a:pt x="13" y="94"/>
                    </a:cubicBezTo>
                    <a:cubicBezTo>
                      <a:pt x="0" y="65"/>
                      <a:pt x="12" y="15"/>
                      <a:pt x="13" y="10"/>
                    </a:cubicBezTo>
                    <a:cubicBezTo>
                      <a:pt x="15" y="3"/>
                      <a:pt x="22" y="0"/>
                      <a:pt x="28" y="1"/>
                    </a:cubicBezTo>
                    <a:cubicBezTo>
                      <a:pt x="34" y="3"/>
                      <a:pt x="38" y="9"/>
                      <a:pt x="37" y="16"/>
                    </a:cubicBezTo>
                    <a:cubicBezTo>
                      <a:pt x="34" y="29"/>
                      <a:pt x="27" y="66"/>
                      <a:pt x="35" y="84"/>
                    </a:cubicBezTo>
                    <a:cubicBezTo>
                      <a:pt x="38" y="90"/>
                      <a:pt x="35" y="97"/>
                      <a:pt x="29" y="100"/>
                    </a:cubicBezTo>
                    <a:cubicBezTo>
                      <a:pt x="28" y="100"/>
                      <a:pt x="26" y="101"/>
                      <a:pt x="24" y="101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7" name="Freeform 9">
                <a:extLst>
                  <a:ext uri="{FF2B5EF4-FFF2-40B4-BE49-F238E27FC236}">
                    <a16:creationId xmlns:a16="http://schemas.microsoft.com/office/drawing/2014/main" id="{97124BEE-69D0-447B-8A98-835737001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6641" y="3606270"/>
                <a:ext cx="222250" cy="555625"/>
              </a:xfrm>
              <a:custGeom>
                <a:avLst/>
                <a:gdLst>
                  <a:gd name="T0" fmla="*/ 24 w 41"/>
                  <a:gd name="T1" fmla="*/ 103 h 104"/>
                  <a:gd name="T2" fmla="*/ 13 w 41"/>
                  <a:gd name="T3" fmla="*/ 96 h 104"/>
                  <a:gd name="T4" fmla="*/ 16 w 41"/>
                  <a:gd name="T5" fmla="*/ 10 h 104"/>
                  <a:gd name="T6" fmla="*/ 31 w 41"/>
                  <a:gd name="T7" fmla="*/ 1 h 104"/>
                  <a:gd name="T8" fmla="*/ 39 w 41"/>
                  <a:gd name="T9" fmla="*/ 16 h 104"/>
                  <a:gd name="T10" fmla="*/ 35 w 41"/>
                  <a:gd name="T11" fmla="*/ 86 h 104"/>
                  <a:gd name="T12" fmla="*/ 29 w 41"/>
                  <a:gd name="T13" fmla="*/ 102 h 104"/>
                  <a:gd name="T14" fmla="*/ 24 w 41"/>
                  <a:gd name="T15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04">
                    <a:moveTo>
                      <a:pt x="24" y="103"/>
                    </a:moveTo>
                    <a:cubicBezTo>
                      <a:pt x="19" y="104"/>
                      <a:pt x="15" y="101"/>
                      <a:pt x="13" y="96"/>
                    </a:cubicBezTo>
                    <a:cubicBezTo>
                      <a:pt x="0" y="67"/>
                      <a:pt x="14" y="15"/>
                      <a:pt x="16" y="10"/>
                    </a:cubicBezTo>
                    <a:cubicBezTo>
                      <a:pt x="18" y="3"/>
                      <a:pt x="24" y="0"/>
                      <a:pt x="31" y="1"/>
                    </a:cubicBezTo>
                    <a:cubicBezTo>
                      <a:pt x="37" y="3"/>
                      <a:pt x="41" y="10"/>
                      <a:pt x="39" y="16"/>
                    </a:cubicBezTo>
                    <a:cubicBezTo>
                      <a:pt x="34" y="35"/>
                      <a:pt x="28" y="71"/>
                      <a:pt x="35" y="86"/>
                    </a:cubicBezTo>
                    <a:cubicBezTo>
                      <a:pt x="38" y="93"/>
                      <a:pt x="35" y="100"/>
                      <a:pt x="29" y="102"/>
                    </a:cubicBezTo>
                    <a:cubicBezTo>
                      <a:pt x="27" y="103"/>
                      <a:pt x="26" y="103"/>
                      <a:pt x="24" y="10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8" name="Freeform 10">
                <a:extLst>
                  <a:ext uri="{FF2B5EF4-FFF2-40B4-BE49-F238E27FC236}">
                    <a16:creationId xmlns:a16="http://schemas.microsoft.com/office/drawing/2014/main" id="{5E7B3E71-C1C9-4086-87B2-92F968D06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2966" y="3633258"/>
                <a:ext cx="227013" cy="528638"/>
              </a:xfrm>
              <a:custGeom>
                <a:avLst/>
                <a:gdLst>
                  <a:gd name="T0" fmla="*/ 25 w 42"/>
                  <a:gd name="T1" fmla="*/ 99 h 99"/>
                  <a:gd name="T2" fmla="*/ 14 w 42"/>
                  <a:gd name="T3" fmla="*/ 92 h 99"/>
                  <a:gd name="T4" fmla="*/ 17 w 42"/>
                  <a:gd name="T5" fmla="*/ 10 h 99"/>
                  <a:gd name="T6" fmla="*/ 32 w 42"/>
                  <a:gd name="T7" fmla="*/ 2 h 99"/>
                  <a:gd name="T8" fmla="*/ 40 w 42"/>
                  <a:gd name="T9" fmla="*/ 18 h 99"/>
                  <a:gd name="T10" fmla="*/ 35 w 42"/>
                  <a:gd name="T11" fmla="*/ 82 h 99"/>
                  <a:gd name="T12" fmla="*/ 29 w 42"/>
                  <a:gd name="T13" fmla="*/ 98 h 99"/>
                  <a:gd name="T14" fmla="*/ 25 w 42"/>
                  <a:gd name="T1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99">
                    <a:moveTo>
                      <a:pt x="25" y="99"/>
                    </a:moveTo>
                    <a:cubicBezTo>
                      <a:pt x="20" y="99"/>
                      <a:pt x="16" y="97"/>
                      <a:pt x="14" y="92"/>
                    </a:cubicBezTo>
                    <a:cubicBezTo>
                      <a:pt x="0" y="63"/>
                      <a:pt x="15" y="16"/>
                      <a:pt x="17" y="10"/>
                    </a:cubicBezTo>
                    <a:cubicBezTo>
                      <a:pt x="19" y="4"/>
                      <a:pt x="26" y="0"/>
                      <a:pt x="32" y="2"/>
                    </a:cubicBezTo>
                    <a:cubicBezTo>
                      <a:pt x="38" y="4"/>
                      <a:pt x="42" y="11"/>
                      <a:pt x="40" y="18"/>
                    </a:cubicBezTo>
                    <a:cubicBezTo>
                      <a:pt x="36" y="30"/>
                      <a:pt x="28" y="65"/>
                      <a:pt x="35" y="82"/>
                    </a:cubicBezTo>
                    <a:cubicBezTo>
                      <a:pt x="38" y="88"/>
                      <a:pt x="35" y="95"/>
                      <a:pt x="29" y="98"/>
                    </a:cubicBezTo>
                    <a:cubicBezTo>
                      <a:pt x="28" y="99"/>
                      <a:pt x="26" y="99"/>
                      <a:pt x="25" y="99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6A9667BF-0DAD-426E-99B4-B3F1F2830394}"/>
                  </a:ext>
                </a:extLst>
              </p:cNvPr>
              <p:cNvGrpSpPr/>
              <p:nvPr/>
            </p:nvGrpSpPr>
            <p:grpSpPr>
              <a:xfrm>
                <a:off x="1749954" y="1077383"/>
                <a:ext cx="1057275" cy="2817813"/>
                <a:chOff x="1749954" y="1077383"/>
                <a:chExt cx="1057275" cy="2817813"/>
              </a:xfrm>
            </p:grpSpPr>
            <p:sp>
              <p:nvSpPr>
                <p:cNvPr id="560" name="Freeform 16">
                  <a:extLst>
                    <a:ext uri="{FF2B5EF4-FFF2-40B4-BE49-F238E27FC236}">
                      <a16:creationId xmlns:a16="http://schemas.microsoft.com/office/drawing/2014/main" id="{B7A0786A-F816-42CF-8513-F7094E6B13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6941" y="2206095"/>
                  <a:ext cx="388938" cy="433388"/>
                </a:xfrm>
                <a:custGeom>
                  <a:avLst/>
                  <a:gdLst>
                    <a:gd name="T0" fmla="*/ 72 w 72"/>
                    <a:gd name="T1" fmla="*/ 73 h 81"/>
                    <a:gd name="T2" fmla="*/ 49 w 72"/>
                    <a:gd name="T3" fmla="*/ 77 h 81"/>
                    <a:gd name="T4" fmla="*/ 5 w 72"/>
                    <a:gd name="T5" fmla="*/ 47 h 81"/>
                    <a:gd name="T6" fmla="*/ 3 w 72"/>
                    <a:gd name="T7" fmla="*/ 33 h 81"/>
                    <a:gd name="T8" fmla="*/ 25 w 72"/>
                    <a:gd name="T9" fmla="*/ 0 h 81"/>
                    <a:gd name="T10" fmla="*/ 27 w 72"/>
                    <a:gd name="T11" fmla="*/ 12 h 81"/>
                    <a:gd name="T12" fmla="*/ 14 w 72"/>
                    <a:gd name="T13" fmla="*/ 31 h 81"/>
                    <a:gd name="T14" fmla="*/ 17 w 72"/>
                    <a:gd name="T15" fmla="*/ 45 h 81"/>
                    <a:gd name="T16" fmla="*/ 47 w 72"/>
                    <a:gd name="T17" fmla="*/ 65 h 81"/>
                    <a:gd name="T18" fmla="*/ 70 w 72"/>
                    <a:gd name="T19" fmla="*/ 61 h 81"/>
                    <a:gd name="T20" fmla="*/ 72 w 72"/>
                    <a:gd name="T21" fmla="*/ 73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" h="81">
                      <a:moveTo>
                        <a:pt x="72" y="73"/>
                      </a:moveTo>
                      <a:cubicBezTo>
                        <a:pt x="49" y="77"/>
                        <a:pt x="49" y="77"/>
                        <a:pt x="49" y="77"/>
                      </a:cubicBezTo>
                      <a:cubicBezTo>
                        <a:pt x="29" y="81"/>
                        <a:pt x="9" y="68"/>
                        <a:pt x="5" y="47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0" y="18"/>
                        <a:pt x="10" y="3"/>
                        <a:pt x="25" y="0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18" y="13"/>
                        <a:pt x="12" y="22"/>
                        <a:pt x="14" y="31"/>
                      </a:cubicBezTo>
                      <a:cubicBezTo>
                        <a:pt x="17" y="45"/>
                        <a:pt x="17" y="45"/>
                        <a:pt x="17" y="45"/>
                      </a:cubicBezTo>
                      <a:cubicBezTo>
                        <a:pt x="20" y="59"/>
                        <a:pt x="33" y="68"/>
                        <a:pt x="47" y="65"/>
                      </a:cubicBezTo>
                      <a:cubicBezTo>
                        <a:pt x="70" y="61"/>
                        <a:pt x="70" y="61"/>
                        <a:pt x="70" y="61"/>
                      </a:cubicBezTo>
                      <a:lnTo>
                        <a:pt x="72" y="73"/>
                      </a:lnTo>
                      <a:close/>
                    </a:path>
                  </a:pathLst>
                </a:custGeom>
                <a:solidFill>
                  <a:srgbClr val="505050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1" name="Freeform 5">
                  <a:extLst>
                    <a:ext uri="{FF2B5EF4-FFF2-40B4-BE49-F238E27FC236}">
                      <a16:creationId xmlns:a16="http://schemas.microsoft.com/office/drawing/2014/main" id="{3CF928C1-7B9E-499D-A3C1-87DF26FA9F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6366" y="3499908"/>
                  <a:ext cx="339725" cy="395288"/>
                </a:xfrm>
                <a:custGeom>
                  <a:avLst/>
                  <a:gdLst>
                    <a:gd name="T0" fmla="*/ 50 w 63"/>
                    <a:gd name="T1" fmla="*/ 74 h 74"/>
                    <a:gd name="T2" fmla="*/ 49 w 63"/>
                    <a:gd name="T3" fmla="*/ 74 h 74"/>
                    <a:gd name="T4" fmla="*/ 37 w 63"/>
                    <a:gd name="T5" fmla="*/ 62 h 74"/>
                    <a:gd name="T6" fmla="*/ 11 w 63"/>
                    <a:gd name="T7" fmla="*/ 25 h 74"/>
                    <a:gd name="T8" fmla="*/ 1 w 63"/>
                    <a:gd name="T9" fmla="*/ 11 h 74"/>
                    <a:gd name="T10" fmla="*/ 14 w 63"/>
                    <a:gd name="T11" fmla="*/ 1 h 74"/>
                    <a:gd name="T12" fmla="*/ 61 w 63"/>
                    <a:gd name="T13" fmla="*/ 63 h 74"/>
                    <a:gd name="T14" fmla="*/ 50 w 63"/>
                    <a:gd name="T15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74">
                      <a:moveTo>
                        <a:pt x="50" y="74"/>
                      </a:moveTo>
                      <a:cubicBezTo>
                        <a:pt x="50" y="74"/>
                        <a:pt x="49" y="74"/>
                        <a:pt x="49" y="74"/>
                      </a:cubicBezTo>
                      <a:cubicBezTo>
                        <a:pt x="43" y="74"/>
                        <a:pt x="37" y="69"/>
                        <a:pt x="37" y="62"/>
                      </a:cubicBezTo>
                      <a:cubicBezTo>
                        <a:pt x="38" y="30"/>
                        <a:pt x="12" y="25"/>
                        <a:pt x="11" y="25"/>
                      </a:cubicBezTo>
                      <a:cubicBezTo>
                        <a:pt x="4" y="24"/>
                        <a:pt x="0" y="18"/>
                        <a:pt x="1" y="11"/>
                      </a:cubicBezTo>
                      <a:cubicBezTo>
                        <a:pt x="2" y="5"/>
                        <a:pt x="8" y="0"/>
                        <a:pt x="14" y="1"/>
                      </a:cubicBezTo>
                      <a:cubicBezTo>
                        <a:pt x="31" y="4"/>
                        <a:pt x="63" y="20"/>
                        <a:pt x="61" y="63"/>
                      </a:cubicBezTo>
                      <a:cubicBezTo>
                        <a:pt x="61" y="69"/>
                        <a:pt x="56" y="74"/>
                        <a:pt x="50" y="74"/>
                      </a:cubicBez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2" name="Freeform 6">
                  <a:extLst>
                    <a:ext uri="{FF2B5EF4-FFF2-40B4-BE49-F238E27FC236}">
                      <a16:creationId xmlns:a16="http://schemas.microsoft.com/office/drawing/2014/main" id="{8C6474FA-3A0B-4812-A15E-6419E10EC9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2991" y="2194983"/>
                  <a:ext cx="306388" cy="1144588"/>
                </a:xfrm>
                <a:custGeom>
                  <a:avLst/>
                  <a:gdLst>
                    <a:gd name="T0" fmla="*/ 0 w 57"/>
                    <a:gd name="T1" fmla="*/ 23 h 214"/>
                    <a:gd name="T2" fmla="*/ 28 w 57"/>
                    <a:gd name="T3" fmla="*/ 214 h 214"/>
                    <a:gd name="T4" fmla="*/ 57 w 57"/>
                    <a:gd name="T5" fmla="*/ 206 h 214"/>
                    <a:gd name="T6" fmla="*/ 53 w 57"/>
                    <a:gd name="T7" fmla="*/ 6 h 214"/>
                    <a:gd name="T8" fmla="*/ 40 w 57"/>
                    <a:gd name="T9" fmla="*/ 0 h 214"/>
                    <a:gd name="T10" fmla="*/ 0 w 57"/>
                    <a:gd name="T11" fmla="*/ 23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" h="214">
                      <a:moveTo>
                        <a:pt x="0" y="23"/>
                      </a:moveTo>
                      <a:cubicBezTo>
                        <a:pt x="0" y="23"/>
                        <a:pt x="3" y="166"/>
                        <a:pt x="28" y="214"/>
                      </a:cubicBezTo>
                      <a:cubicBezTo>
                        <a:pt x="57" y="206"/>
                        <a:pt x="57" y="206"/>
                        <a:pt x="57" y="206"/>
                      </a:cubicBezTo>
                      <a:cubicBezTo>
                        <a:pt x="53" y="6"/>
                        <a:pt x="53" y="6"/>
                        <a:pt x="53" y="6"/>
                      </a:cubicBezTo>
                      <a:cubicBezTo>
                        <a:pt x="40" y="0"/>
                        <a:pt x="40" y="0"/>
                        <a:pt x="40" y="0"/>
                      </a:cubicBez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3" name="Freeform 7">
                  <a:extLst>
                    <a:ext uri="{FF2B5EF4-FFF2-40B4-BE49-F238E27FC236}">
                      <a16:creationId xmlns:a16="http://schemas.microsoft.com/office/drawing/2014/main" id="{75549212-B56A-4B59-A665-129B5702B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9954" y="2799820"/>
                  <a:ext cx="695325" cy="998538"/>
                </a:xfrm>
                <a:custGeom>
                  <a:avLst/>
                  <a:gdLst>
                    <a:gd name="T0" fmla="*/ 94 w 129"/>
                    <a:gd name="T1" fmla="*/ 185 h 187"/>
                    <a:gd name="T2" fmla="*/ 35 w 129"/>
                    <a:gd name="T3" fmla="*/ 186 h 187"/>
                    <a:gd name="T4" fmla="*/ 4 w 129"/>
                    <a:gd name="T5" fmla="*/ 148 h 187"/>
                    <a:gd name="T6" fmla="*/ 33 w 129"/>
                    <a:gd name="T7" fmla="*/ 25 h 187"/>
                    <a:gd name="T8" fmla="*/ 62 w 129"/>
                    <a:gd name="T9" fmla="*/ 1 h 187"/>
                    <a:gd name="T10" fmla="*/ 62 w 129"/>
                    <a:gd name="T11" fmla="*/ 1 h 187"/>
                    <a:gd name="T12" fmla="*/ 93 w 129"/>
                    <a:gd name="T13" fmla="*/ 24 h 187"/>
                    <a:gd name="T14" fmla="*/ 124 w 129"/>
                    <a:gd name="T15" fmla="*/ 146 h 187"/>
                    <a:gd name="T16" fmla="*/ 94 w 129"/>
                    <a:gd name="T17" fmla="*/ 185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9" h="187">
                      <a:moveTo>
                        <a:pt x="94" y="185"/>
                      </a:move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15" y="187"/>
                        <a:pt x="0" y="168"/>
                        <a:pt x="4" y="148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6" y="11"/>
                        <a:pt x="48" y="1"/>
                        <a:pt x="62" y="1"/>
                      </a:cubicBezTo>
                      <a:cubicBezTo>
                        <a:pt x="62" y="1"/>
                        <a:pt x="62" y="1"/>
                        <a:pt x="62" y="1"/>
                      </a:cubicBezTo>
                      <a:cubicBezTo>
                        <a:pt x="77" y="0"/>
                        <a:pt x="90" y="10"/>
                        <a:pt x="93" y="24"/>
                      </a:cubicBezTo>
                      <a:cubicBezTo>
                        <a:pt x="124" y="146"/>
                        <a:pt x="124" y="146"/>
                        <a:pt x="124" y="146"/>
                      </a:cubicBezTo>
                      <a:cubicBezTo>
                        <a:pt x="129" y="166"/>
                        <a:pt x="114" y="185"/>
                        <a:pt x="94" y="185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4" name="Freeform 11">
                  <a:extLst>
                    <a:ext uri="{FF2B5EF4-FFF2-40B4-BE49-F238E27FC236}">
                      <a16:creationId xmlns:a16="http://schemas.microsoft.com/office/drawing/2014/main" id="{304AB426-2CA6-4AE8-9152-C30486493C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3629" y="3242733"/>
                  <a:ext cx="258763" cy="250825"/>
                </a:xfrm>
                <a:custGeom>
                  <a:avLst/>
                  <a:gdLst>
                    <a:gd name="T0" fmla="*/ 47 w 48"/>
                    <a:gd name="T1" fmla="*/ 23 h 47"/>
                    <a:gd name="T2" fmla="*/ 24 w 48"/>
                    <a:gd name="T3" fmla="*/ 47 h 47"/>
                    <a:gd name="T4" fmla="*/ 0 w 48"/>
                    <a:gd name="T5" fmla="*/ 24 h 47"/>
                    <a:gd name="T6" fmla="*/ 23 w 48"/>
                    <a:gd name="T7" fmla="*/ 0 h 47"/>
                    <a:gd name="T8" fmla="*/ 47 w 48"/>
                    <a:gd name="T9" fmla="*/ 2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47">
                      <a:moveTo>
                        <a:pt x="47" y="23"/>
                      </a:moveTo>
                      <a:cubicBezTo>
                        <a:pt x="48" y="36"/>
                        <a:pt x="37" y="47"/>
                        <a:pt x="24" y="47"/>
                      </a:cubicBezTo>
                      <a:cubicBezTo>
                        <a:pt x="11" y="47"/>
                        <a:pt x="1" y="37"/>
                        <a:pt x="0" y="24"/>
                      </a:cubicBezTo>
                      <a:cubicBezTo>
                        <a:pt x="0" y="11"/>
                        <a:pt x="10" y="0"/>
                        <a:pt x="23" y="0"/>
                      </a:cubicBezTo>
                      <a:cubicBezTo>
                        <a:pt x="36" y="0"/>
                        <a:pt x="47" y="10"/>
                        <a:pt x="47" y="23"/>
                      </a:cubicBez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5" name="Freeform 12">
                  <a:extLst>
                    <a:ext uri="{FF2B5EF4-FFF2-40B4-BE49-F238E27FC236}">
                      <a16:creationId xmlns:a16="http://schemas.microsoft.com/office/drawing/2014/main" id="{89B0DA6A-A694-46EC-AD67-2CA96E3DB7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616" y="3264958"/>
                  <a:ext cx="204788" cy="203200"/>
                </a:xfrm>
                <a:custGeom>
                  <a:avLst/>
                  <a:gdLst>
                    <a:gd name="T0" fmla="*/ 38 w 38"/>
                    <a:gd name="T1" fmla="*/ 19 h 38"/>
                    <a:gd name="T2" fmla="*/ 19 w 38"/>
                    <a:gd name="T3" fmla="*/ 38 h 38"/>
                    <a:gd name="T4" fmla="*/ 0 w 38"/>
                    <a:gd name="T5" fmla="*/ 20 h 38"/>
                    <a:gd name="T6" fmla="*/ 18 w 38"/>
                    <a:gd name="T7" fmla="*/ 1 h 38"/>
                    <a:gd name="T8" fmla="*/ 38 w 38"/>
                    <a:gd name="T9" fmla="*/ 19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38" y="19"/>
                      </a:moveTo>
                      <a:cubicBezTo>
                        <a:pt x="38" y="29"/>
                        <a:pt x="30" y="38"/>
                        <a:pt x="19" y="38"/>
                      </a:cubicBezTo>
                      <a:cubicBezTo>
                        <a:pt x="9" y="38"/>
                        <a:pt x="0" y="30"/>
                        <a:pt x="0" y="20"/>
                      </a:cubicBezTo>
                      <a:cubicBezTo>
                        <a:pt x="0" y="9"/>
                        <a:pt x="8" y="1"/>
                        <a:pt x="18" y="1"/>
                      </a:cubicBezTo>
                      <a:cubicBezTo>
                        <a:pt x="29" y="0"/>
                        <a:pt x="37" y="9"/>
                        <a:pt x="38" y="1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6" name="Freeform 15">
                  <a:extLst>
                    <a:ext uri="{FF2B5EF4-FFF2-40B4-BE49-F238E27FC236}">
                      <a16:creationId xmlns:a16="http://schemas.microsoft.com/office/drawing/2014/main" id="{74B38DB0-5B40-4AB8-A08A-5EE512CE2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5854" y="1151995"/>
                  <a:ext cx="706438" cy="1004888"/>
                </a:xfrm>
                <a:custGeom>
                  <a:avLst/>
                  <a:gdLst>
                    <a:gd name="T0" fmla="*/ 74 w 131"/>
                    <a:gd name="T1" fmla="*/ 0 h 188"/>
                    <a:gd name="T2" fmla="*/ 1 w 131"/>
                    <a:gd name="T3" fmla="*/ 179 h 188"/>
                    <a:gd name="T4" fmla="*/ 38 w 131"/>
                    <a:gd name="T5" fmla="*/ 188 h 188"/>
                    <a:gd name="T6" fmla="*/ 125 w 131"/>
                    <a:gd name="T7" fmla="*/ 85 h 188"/>
                    <a:gd name="T8" fmla="*/ 131 w 131"/>
                    <a:gd name="T9" fmla="*/ 2 h 188"/>
                    <a:gd name="T10" fmla="*/ 74 w 131"/>
                    <a:gd name="T11" fmla="*/ 0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188">
                      <a:moveTo>
                        <a:pt x="74" y="0"/>
                      </a:moveTo>
                      <a:cubicBezTo>
                        <a:pt x="74" y="0"/>
                        <a:pt x="0" y="125"/>
                        <a:pt x="1" y="179"/>
                      </a:cubicBezTo>
                      <a:cubicBezTo>
                        <a:pt x="38" y="188"/>
                        <a:pt x="38" y="188"/>
                        <a:pt x="38" y="188"/>
                      </a:cubicBezTo>
                      <a:cubicBezTo>
                        <a:pt x="125" y="85"/>
                        <a:pt x="125" y="85"/>
                        <a:pt x="125" y="85"/>
                      </a:cubicBezTo>
                      <a:cubicBezTo>
                        <a:pt x="131" y="2"/>
                        <a:pt x="131" y="2"/>
                        <a:pt x="131" y="2"/>
                      </a:cubicBezTo>
                      <a:lnTo>
                        <a:pt x="74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7" name="Freeform 17">
                  <a:extLst>
                    <a:ext uri="{FF2B5EF4-FFF2-40B4-BE49-F238E27FC236}">
                      <a16:creationId xmlns:a16="http://schemas.microsoft.com/office/drawing/2014/main" id="{28140CB9-7A8C-4034-8366-5C4846E64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0916" y="1928283"/>
                  <a:ext cx="485775" cy="481013"/>
                </a:xfrm>
                <a:custGeom>
                  <a:avLst/>
                  <a:gdLst>
                    <a:gd name="T0" fmla="*/ 85 w 90"/>
                    <a:gd name="T1" fmla="*/ 37 h 90"/>
                    <a:gd name="T2" fmla="*/ 53 w 90"/>
                    <a:gd name="T3" fmla="*/ 85 h 90"/>
                    <a:gd name="T4" fmla="*/ 5 w 90"/>
                    <a:gd name="T5" fmla="*/ 53 h 90"/>
                    <a:gd name="T6" fmla="*/ 37 w 90"/>
                    <a:gd name="T7" fmla="*/ 5 h 90"/>
                    <a:gd name="T8" fmla="*/ 85 w 90"/>
                    <a:gd name="T9" fmla="*/ 37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90">
                      <a:moveTo>
                        <a:pt x="85" y="37"/>
                      </a:moveTo>
                      <a:cubicBezTo>
                        <a:pt x="90" y="59"/>
                        <a:pt x="75" y="81"/>
                        <a:pt x="53" y="85"/>
                      </a:cubicBezTo>
                      <a:cubicBezTo>
                        <a:pt x="31" y="90"/>
                        <a:pt x="9" y="75"/>
                        <a:pt x="5" y="53"/>
                      </a:cubicBezTo>
                      <a:cubicBezTo>
                        <a:pt x="0" y="31"/>
                        <a:pt x="15" y="9"/>
                        <a:pt x="37" y="5"/>
                      </a:cubicBezTo>
                      <a:cubicBezTo>
                        <a:pt x="59" y="0"/>
                        <a:pt x="81" y="15"/>
                        <a:pt x="85" y="37"/>
                      </a:cubicBez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8" name="Freeform 18">
                  <a:extLst>
                    <a:ext uri="{FF2B5EF4-FFF2-40B4-BE49-F238E27FC236}">
                      <a16:creationId xmlns:a16="http://schemas.microsoft.com/office/drawing/2014/main" id="{130A5B66-174A-494B-99B1-A169C25FD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616" y="2066395"/>
                  <a:ext cx="204788" cy="203200"/>
                </a:xfrm>
                <a:custGeom>
                  <a:avLst/>
                  <a:gdLst>
                    <a:gd name="T0" fmla="*/ 2 w 38"/>
                    <a:gd name="T1" fmla="*/ 22 h 38"/>
                    <a:gd name="T2" fmla="*/ 22 w 38"/>
                    <a:gd name="T3" fmla="*/ 36 h 38"/>
                    <a:gd name="T4" fmla="*/ 36 w 38"/>
                    <a:gd name="T5" fmla="*/ 16 h 38"/>
                    <a:gd name="T6" fmla="*/ 16 w 38"/>
                    <a:gd name="T7" fmla="*/ 2 h 38"/>
                    <a:gd name="T8" fmla="*/ 2 w 38"/>
                    <a:gd name="T9" fmla="*/ 22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2" y="22"/>
                      </a:moveTo>
                      <a:cubicBezTo>
                        <a:pt x="4" y="32"/>
                        <a:pt x="13" y="38"/>
                        <a:pt x="22" y="36"/>
                      </a:cubicBezTo>
                      <a:cubicBezTo>
                        <a:pt x="32" y="34"/>
                        <a:pt x="38" y="25"/>
                        <a:pt x="36" y="16"/>
                      </a:cubicBezTo>
                      <a:cubicBezTo>
                        <a:pt x="34" y="6"/>
                        <a:pt x="25" y="0"/>
                        <a:pt x="16" y="2"/>
                      </a:cubicBezTo>
                      <a:cubicBezTo>
                        <a:pt x="6" y="4"/>
                        <a:pt x="0" y="13"/>
                        <a:pt x="2" y="22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569" name="Group 568">
                  <a:extLst>
                    <a:ext uri="{FF2B5EF4-FFF2-40B4-BE49-F238E27FC236}">
                      <a16:creationId xmlns:a16="http://schemas.microsoft.com/office/drawing/2014/main" id="{FB11313F-915D-4A8F-BBEC-FAA01FBBE97D}"/>
                    </a:ext>
                  </a:extLst>
                </p:cNvPr>
                <p:cNvGrpSpPr/>
                <p:nvPr/>
              </p:nvGrpSpPr>
              <p:grpSpPr>
                <a:xfrm>
                  <a:off x="2235729" y="1077383"/>
                  <a:ext cx="571500" cy="566738"/>
                  <a:chOff x="2235729" y="1077383"/>
                  <a:chExt cx="571500" cy="566738"/>
                </a:xfrm>
              </p:grpSpPr>
              <p:sp>
                <p:nvSpPr>
                  <p:cNvPr id="570" name="Oval 63">
                    <a:extLst>
                      <a:ext uri="{FF2B5EF4-FFF2-40B4-BE49-F238E27FC236}">
                        <a16:creationId xmlns:a16="http://schemas.microsoft.com/office/drawing/2014/main" id="{4E0A785D-02B9-4C65-AC23-92D9979C59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35729" y="1077383"/>
                    <a:ext cx="571500" cy="566738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400"/>
                    <a:endParaRPr lang="en-US" sz="1716" ker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71" name="Oval 64">
                    <a:extLst>
                      <a:ext uri="{FF2B5EF4-FFF2-40B4-BE49-F238E27FC236}">
                        <a16:creationId xmlns:a16="http://schemas.microsoft.com/office/drawing/2014/main" id="{DA9B42F9-1709-47AC-B2F2-FED90F0C4C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89704" y="1126595"/>
                    <a:ext cx="463550" cy="465138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572" name="Oval 65">
                    <a:extLst>
                      <a:ext uri="{FF2B5EF4-FFF2-40B4-BE49-F238E27FC236}">
                        <a16:creationId xmlns:a16="http://schemas.microsoft.com/office/drawing/2014/main" id="{8B67BB26-05CD-4914-9743-5B58C8CC63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32566" y="1174220"/>
                    <a:ext cx="376238" cy="37465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</p:grpSp>
          </p:grpSp>
        </p:grpSp>
        <p:sp>
          <p:nvSpPr>
            <p:cNvPr id="500" name="Line 84">
              <a:extLst>
                <a:ext uri="{FF2B5EF4-FFF2-40B4-BE49-F238E27FC236}">
                  <a16:creationId xmlns:a16="http://schemas.microsoft.com/office/drawing/2014/main" id="{95925BA8-9C8F-4812-8163-D77FAABC7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8254" y="1483783"/>
              <a:ext cx="350838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1" name="Line 85">
              <a:extLst>
                <a:ext uri="{FF2B5EF4-FFF2-40B4-BE49-F238E27FC236}">
                  <a16:creationId xmlns:a16="http://schemas.microsoft.com/office/drawing/2014/main" id="{E5F2C4EA-71F3-49AC-BF35-38A2DCF67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3642" y="1644120"/>
              <a:ext cx="495300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2" name="Line 86">
              <a:extLst>
                <a:ext uri="{FF2B5EF4-FFF2-40B4-BE49-F238E27FC236}">
                  <a16:creationId xmlns:a16="http://schemas.microsoft.com/office/drawing/2014/main" id="{B5EDD1E1-4C21-4717-8B01-4A4BDCAA9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8254" y="1799695"/>
              <a:ext cx="350838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56189674-319E-487B-B560-8A24034337EF}"/>
                </a:ext>
              </a:extLst>
            </p:cNvPr>
            <p:cNvGrpSpPr/>
            <p:nvPr/>
          </p:nvGrpSpPr>
          <p:grpSpPr>
            <a:xfrm>
              <a:off x="4166446" y="1077383"/>
              <a:ext cx="1084263" cy="3084513"/>
              <a:chOff x="4166446" y="1077383"/>
              <a:chExt cx="1084263" cy="3084513"/>
            </a:xfrm>
          </p:grpSpPr>
          <p:sp>
            <p:nvSpPr>
              <p:cNvPr id="540" name="Freeform 16">
                <a:extLst>
                  <a:ext uri="{FF2B5EF4-FFF2-40B4-BE49-F238E27FC236}">
                    <a16:creationId xmlns:a16="http://schemas.microsoft.com/office/drawing/2014/main" id="{43533D79-3A73-4309-8C7B-319A633B93F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807796" y="2206095"/>
                <a:ext cx="388938" cy="433388"/>
              </a:xfrm>
              <a:custGeom>
                <a:avLst/>
                <a:gdLst>
                  <a:gd name="T0" fmla="*/ 72 w 72"/>
                  <a:gd name="T1" fmla="*/ 73 h 81"/>
                  <a:gd name="T2" fmla="*/ 49 w 72"/>
                  <a:gd name="T3" fmla="*/ 77 h 81"/>
                  <a:gd name="T4" fmla="*/ 5 w 72"/>
                  <a:gd name="T5" fmla="*/ 47 h 81"/>
                  <a:gd name="T6" fmla="*/ 3 w 72"/>
                  <a:gd name="T7" fmla="*/ 33 h 81"/>
                  <a:gd name="T8" fmla="*/ 25 w 72"/>
                  <a:gd name="T9" fmla="*/ 0 h 81"/>
                  <a:gd name="T10" fmla="*/ 27 w 72"/>
                  <a:gd name="T11" fmla="*/ 12 h 81"/>
                  <a:gd name="T12" fmla="*/ 14 w 72"/>
                  <a:gd name="T13" fmla="*/ 31 h 81"/>
                  <a:gd name="T14" fmla="*/ 17 w 72"/>
                  <a:gd name="T15" fmla="*/ 45 h 81"/>
                  <a:gd name="T16" fmla="*/ 47 w 72"/>
                  <a:gd name="T17" fmla="*/ 65 h 81"/>
                  <a:gd name="T18" fmla="*/ 70 w 72"/>
                  <a:gd name="T19" fmla="*/ 61 h 81"/>
                  <a:gd name="T20" fmla="*/ 72 w 72"/>
                  <a:gd name="T21" fmla="*/ 7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81">
                    <a:moveTo>
                      <a:pt x="72" y="73"/>
                    </a:moveTo>
                    <a:cubicBezTo>
                      <a:pt x="49" y="77"/>
                      <a:pt x="49" y="77"/>
                      <a:pt x="49" y="77"/>
                    </a:cubicBezTo>
                    <a:cubicBezTo>
                      <a:pt x="29" y="81"/>
                      <a:pt x="9" y="68"/>
                      <a:pt x="5" y="47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0" y="18"/>
                      <a:pt x="10" y="3"/>
                      <a:pt x="25" y="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18" y="13"/>
                      <a:pt x="12" y="22"/>
                      <a:pt x="14" y="31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59"/>
                      <a:pt x="33" y="68"/>
                      <a:pt x="47" y="65"/>
                    </a:cubicBezTo>
                    <a:cubicBezTo>
                      <a:pt x="70" y="61"/>
                      <a:pt x="70" y="61"/>
                      <a:pt x="70" y="61"/>
                    </a:cubicBezTo>
                    <a:lnTo>
                      <a:pt x="72" y="73"/>
                    </a:lnTo>
                    <a:close/>
                  </a:path>
                </a:pathLst>
              </a:custGeom>
              <a:solidFill>
                <a:srgbClr val="505050">
                  <a:lumMod val="50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1" name="Freeform 5">
                <a:extLst>
                  <a:ext uri="{FF2B5EF4-FFF2-40B4-BE49-F238E27FC236}">
                    <a16:creationId xmlns:a16="http://schemas.microsoft.com/office/drawing/2014/main" id="{E226FAF2-A708-496C-B579-CAE1D8BC390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77584" y="3499908"/>
                <a:ext cx="339725" cy="395288"/>
              </a:xfrm>
              <a:custGeom>
                <a:avLst/>
                <a:gdLst>
                  <a:gd name="T0" fmla="*/ 50 w 63"/>
                  <a:gd name="T1" fmla="*/ 74 h 74"/>
                  <a:gd name="T2" fmla="*/ 49 w 63"/>
                  <a:gd name="T3" fmla="*/ 74 h 74"/>
                  <a:gd name="T4" fmla="*/ 37 w 63"/>
                  <a:gd name="T5" fmla="*/ 62 h 74"/>
                  <a:gd name="T6" fmla="*/ 11 w 63"/>
                  <a:gd name="T7" fmla="*/ 25 h 74"/>
                  <a:gd name="T8" fmla="*/ 1 w 63"/>
                  <a:gd name="T9" fmla="*/ 11 h 74"/>
                  <a:gd name="T10" fmla="*/ 14 w 63"/>
                  <a:gd name="T11" fmla="*/ 1 h 74"/>
                  <a:gd name="T12" fmla="*/ 61 w 63"/>
                  <a:gd name="T13" fmla="*/ 63 h 74"/>
                  <a:gd name="T14" fmla="*/ 50 w 63"/>
                  <a:gd name="T1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74">
                    <a:moveTo>
                      <a:pt x="50" y="74"/>
                    </a:moveTo>
                    <a:cubicBezTo>
                      <a:pt x="50" y="74"/>
                      <a:pt x="49" y="74"/>
                      <a:pt x="49" y="74"/>
                    </a:cubicBezTo>
                    <a:cubicBezTo>
                      <a:pt x="43" y="74"/>
                      <a:pt x="37" y="69"/>
                      <a:pt x="37" y="62"/>
                    </a:cubicBezTo>
                    <a:cubicBezTo>
                      <a:pt x="38" y="30"/>
                      <a:pt x="12" y="25"/>
                      <a:pt x="11" y="25"/>
                    </a:cubicBezTo>
                    <a:cubicBezTo>
                      <a:pt x="4" y="24"/>
                      <a:pt x="0" y="18"/>
                      <a:pt x="1" y="11"/>
                    </a:cubicBezTo>
                    <a:cubicBezTo>
                      <a:pt x="2" y="5"/>
                      <a:pt x="8" y="0"/>
                      <a:pt x="14" y="1"/>
                    </a:cubicBezTo>
                    <a:cubicBezTo>
                      <a:pt x="31" y="4"/>
                      <a:pt x="63" y="20"/>
                      <a:pt x="61" y="63"/>
                    </a:cubicBezTo>
                    <a:cubicBezTo>
                      <a:pt x="61" y="69"/>
                      <a:pt x="56" y="74"/>
                      <a:pt x="50" y="74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2" name="Freeform 6">
                <a:extLst>
                  <a:ext uri="{FF2B5EF4-FFF2-40B4-BE49-F238E27FC236}">
                    <a16:creationId xmlns:a16="http://schemas.microsoft.com/office/drawing/2014/main" id="{50516705-0A88-47C7-8A62-0878B745AF8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44296" y="2194983"/>
                <a:ext cx="306388" cy="1144588"/>
              </a:xfrm>
              <a:custGeom>
                <a:avLst/>
                <a:gdLst>
                  <a:gd name="T0" fmla="*/ 0 w 57"/>
                  <a:gd name="T1" fmla="*/ 23 h 214"/>
                  <a:gd name="T2" fmla="*/ 28 w 57"/>
                  <a:gd name="T3" fmla="*/ 214 h 214"/>
                  <a:gd name="T4" fmla="*/ 57 w 57"/>
                  <a:gd name="T5" fmla="*/ 206 h 214"/>
                  <a:gd name="T6" fmla="*/ 53 w 57"/>
                  <a:gd name="T7" fmla="*/ 6 h 214"/>
                  <a:gd name="T8" fmla="*/ 40 w 57"/>
                  <a:gd name="T9" fmla="*/ 0 h 214"/>
                  <a:gd name="T10" fmla="*/ 0 w 57"/>
                  <a:gd name="T11" fmla="*/ 2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214">
                    <a:moveTo>
                      <a:pt x="0" y="23"/>
                    </a:moveTo>
                    <a:cubicBezTo>
                      <a:pt x="0" y="23"/>
                      <a:pt x="3" y="166"/>
                      <a:pt x="28" y="214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3" name="Freeform 7">
                <a:extLst>
                  <a:ext uri="{FF2B5EF4-FFF2-40B4-BE49-F238E27FC236}">
                    <a16:creationId xmlns:a16="http://schemas.microsoft.com/office/drawing/2014/main" id="{CABC8763-D118-4A28-9B39-045FB44DC8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528396" y="2799820"/>
                <a:ext cx="695325" cy="998538"/>
              </a:xfrm>
              <a:custGeom>
                <a:avLst/>
                <a:gdLst>
                  <a:gd name="T0" fmla="*/ 94 w 129"/>
                  <a:gd name="T1" fmla="*/ 185 h 187"/>
                  <a:gd name="T2" fmla="*/ 35 w 129"/>
                  <a:gd name="T3" fmla="*/ 186 h 187"/>
                  <a:gd name="T4" fmla="*/ 4 w 129"/>
                  <a:gd name="T5" fmla="*/ 148 h 187"/>
                  <a:gd name="T6" fmla="*/ 33 w 129"/>
                  <a:gd name="T7" fmla="*/ 25 h 187"/>
                  <a:gd name="T8" fmla="*/ 62 w 129"/>
                  <a:gd name="T9" fmla="*/ 1 h 187"/>
                  <a:gd name="T10" fmla="*/ 62 w 129"/>
                  <a:gd name="T11" fmla="*/ 1 h 187"/>
                  <a:gd name="T12" fmla="*/ 93 w 129"/>
                  <a:gd name="T13" fmla="*/ 24 h 187"/>
                  <a:gd name="T14" fmla="*/ 124 w 129"/>
                  <a:gd name="T15" fmla="*/ 146 h 187"/>
                  <a:gd name="T16" fmla="*/ 94 w 129"/>
                  <a:gd name="T17" fmla="*/ 185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187">
                    <a:moveTo>
                      <a:pt x="94" y="185"/>
                    </a:moveTo>
                    <a:cubicBezTo>
                      <a:pt x="35" y="186"/>
                      <a:pt x="35" y="186"/>
                      <a:pt x="35" y="186"/>
                    </a:cubicBezTo>
                    <a:cubicBezTo>
                      <a:pt x="15" y="187"/>
                      <a:pt x="0" y="168"/>
                      <a:pt x="4" y="148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6" y="11"/>
                      <a:pt x="48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77" y="0"/>
                      <a:pt x="90" y="10"/>
                      <a:pt x="93" y="24"/>
                    </a:cubicBezTo>
                    <a:cubicBezTo>
                      <a:pt x="124" y="146"/>
                      <a:pt x="124" y="146"/>
                      <a:pt x="124" y="146"/>
                    </a:cubicBezTo>
                    <a:cubicBezTo>
                      <a:pt x="129" y="166"/>
                      <a:pt x="114" y="185"/>
                      <a:pt x="94" y="185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4" name="Freeform 8">
                <a:extLst>
                  <a:ext uri="{FF2B5EF4-FFF2-40B4-BE49-F238E27FC236}">
                    <a16:creationId xmlns:a16="http://schemas.microsoft.com/office/drawing/2014/main" id="{E460851E-CBB1-4232-96CD-0E09686AB5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63333" y="3617383"/>
                <a:ext cx="204788" cy="539750"/>
              </a:xfrm>
              <a:custGeom>
                <a:avLst/>
                <a:gdLst>
                  <a:gd name="T0" fmla="*/ 24 w 38"/>
                  <a:gd name="T1" fmla="*/ 101 h 101"/>
                  <a:gd name="T2" fmla="*/ 13 w 38"/>
                  <a:gd name="T3" fmla="*/ 94 h 101"/>
                  <a:gd name="T4" fmla="*/ 13 w 38"/>
                  <a:gd name="T5" fmla="*/ 10 h 101"/>
                  <a:gd name="T6" fmla="*/ 28 w 38"/>
                  <a:gd name="T7" fmla="*/ 1 h 101"/>
                  <a:gd name="T8" fmla="*/ 37 w 38"/>
                  <a:gd name="T9" fmla="*/ 16 h 101"/>
                  <a:gd name="T10" fmla="*/ 35 w 38"/>
                  <a:gd name="T11" fmla="*/ 84 h 101"/>
                  <a:gd name="T12" fmla="*/ 29 w 38"/>
                  <a:gd name="T13" fmla="*/ 100 h 101"/>
                  <a:gd name="T14" fmla="*/ 24 w 38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01">
                    <a:moveTo>
                      <a:pt x="24" y="101"/>
                    </a:moveTo>
                    <a:cubicBezTo>
                      <a:pt x="20" y="101"/>
                      <a:pt x="15" y="98"/>
                      <a:pt x="13" y="94"/>
                    </a:cubicBezTo>
                    <a:cubicBezTo>
                      <a:pt x="0" y="65"/>
                      <a:pt x="12" y="15"/>
                      <a:pt x="13" y="10"/>
                    </a:cubicBezTo>
                    <a:cubicBezTo>
                      <a:pt x="15" y="3"/>
                      <a:pt x="22" y="0"/>
                      <a:pt x="28" y="1"/>
                    </a:cubicBezTo>
                    <a:cubicBezTo>
                      <a:pt x="34" y="3"/>
                      <a:pt x="38" y="9"/>
                      <a:pt x="37" y="16"/>
                    </a:cubicBezTo>
                    <a:cubicBezTo>
                      <a:pt x="34" y="29"/>
                      <a:pt x="27" y="66"/>
                      <a:pt x="35" y="84"/>
                    </a:cubicBezTo>
                    <a:cubicBezTo>
                      <a:pt x="38" y="90"/>
                      <a:pt x="35" y="97"/>
                      <a:pt x="29" y="100"/>
                    </a:cubicBezTo>
                    <a:cubicBezTo>
                      <a:pt x="28" y="100"/>
                      <a:pt x="26" y="101"/>
                      <a:pt x="24" y="101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5" name="Freeform 9">
                <a:extLst>
                  <a:ext uri="{FF2B5EF4-FFF2-40B4-BE49-F238E27FC236}">
                    <a16:creationId xmlns:a16="http://schemas.microsoft.com/office/drawing/2014/main" id="{742E4674-6B0E-4F9C-AE08-17D14D8405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834784" y="3606270"/>
                <a:ext cx="222250" cy="555625"/>
              </a:xfrm>
              <a:custGeom>
                <a:avLst/>
                <a:gdLst>
                  <a:gd name="T0" fmla="*/ 24 w 41"/>
                  <a:gd name="T1" fmla="*/ 103 h 104"/>
                  <a:gd name="T2" fmla="*/ 13 w 41"/>
                  <a:gd name="T3" fmla="*/ 96 h 104"/>
                  <a:gd name="T4" fmla="*/ 16 w 41"/>
                  <a:gd name="T5" fmla="*/ 10 h 104"/>
                  <a:gd name="T6" fmla="*/ 31 w 41"/>
                  <a:gd name="T7" fmla="*/ 1 h 104"/>
                  <a:gd name="T8" fmla="*/ 39 w 41"/>
                  <a:gd name="T9" fmla="*/ 16 h 104"/>
                  <a:gd name="T10" fmla="*/ 35 w 41"/>
                  <a:gd name="T11" fmla="*/ 86 h 104"/>
                  <a:gd name="T12" fmla="*/ 29 w 41"/>
                  <a:gd name="T13" fmla="*/ 102 h 104"/>
                  <a:gd name="T14" fmla="*/ 24 w 41"/>
                  <a:gd name="T15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04">
                    <a:moveTo>
                      <a:pt x="24" y="103"/>
                    </a:moveTo>
                    <a:cubicBezTo>
                      <a:pt x="19" y="104"/>
                      <a:pt x="15" y="101"/>
                      <a:pt x="13" y="96"/>
                    </a:cubicBezTo>
                    <a:cubicBezTo>
                      <a:pt x="0" y="67"/>
                      <a:pt x="14" y="15"/>
                      <a:pt x="16" y="10"/>
                    </a:cubicBezTo>
                    <a:cubicBezTo>
                      <a:pt x="18" y="3"/>
                      <a:pt x="24" y="0"/>
                      <a:pt x="31" y="1"/>
                    </a:cubicBezTo>
                    <a:cubicBezTo>
                      <a:pt x="37" y="3"/>
                      <a:pt x="41" y="10"/>
                      <a:pt x="39" y="16"/>
                    </a:cubicBezTo>
                    <a:cubicBezTo>
                      <a:pt x="34" y="35"/>
                      <a:pt x="28" y="71"/>
                      <a:pt x="35" y="86"/>
                    </a:cubicBezTo>
                    <a:cubicBezTo>
                      <a:pt x="38" y="93"/>
                      <a:pt x="35" y="100"/>
                      <a:pt x="29" y="102"/>
                    </a:cubicBezTo>
                    <a:cubicBezTo>
                      <a:pt x="27" y="103"/>
                      <a:pt x="26" y="103"/>
                      <a:pt x="24" y="10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6" name="Freeform 10">
                <a:extLst>
                  <a:ext uri="{FF2B5EF4-FFF2-40B4-BE49-F238E27FC236}">
                    <a16:creationId xmlns:a16="http://schemas.microsoft.com/office/drawing/2014/main" id="{E730A4F0-5867-421E-BA18-64DA7445E9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23696" y="3633258"/>
                <a:ext cx="227013" cy="528638"/>
              </a:xfrm>
              <a:custGeom>
                <a:avLst/>
                <a:gdLst>
                  <a:gd name="T0" fmla="*/ 25 w 42"/>
                  <a:gd name="T1" fmla="*/ 99 h 99"/>
                  <a:gd name="T2" fmla="*/ 14 w 42"/>
                  <a:gd name="T3" fmla="*/ 92 h 99"/>
                  <a:gd name="T4" fmla="*/ 17 w 42"/>
                  <a:gd name="T5" fmla="*/ 10 h 99"/>
                  <a:gd name="T6" fmla="*/ 32 w 42"/>
                  <a:gd name="T7" fmla="*/ 2 h 99"/>
                  <a:gd name="T8" fmla="*/ 40 w 42"/>
                  <a:gd name="T9" fmla="*/ 18 h 99"/>
                  <a:gd name="T10" fmla="*/ 35 w 42"/>
                  <a:gd name="T11" fmla="*/ 82 h 99"/>
                  <a:gd name="T12" fmla="*/ 29 w 42"/>
                  <a:gd name="T13" fmla="*/ 98 h 99"/>
                  <a:gd name="T14" fmla="*/ 25 w 42"/>
                  <a:gd name="T1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99">
                    <a:moveTo>
                      <a:pt x="25" y="99"/>
                    </a:moveTo>
                    <a:cubicBezTo>
                      <a:pt x="20" y="99"/>
                      <a:pt x="16" y="97"/>
                      <a:pt x="14" y="92"/>
                    </a:cubicBezTo>
                    <a:cubicBezTo>
                      <a:pt x="0" y="63"/>
                      <a:pt x="15" y="16"/>
                      <a:pt x="17" y="10"/>
                    </a:cubicBezTo>
                    <a:cubicBezTo>
                      <a:pt x="19" y="4"/>
                      <a:pt x="26" y="0"/>
                      <a:pt x="32" y="2"/>
                    </a:cubicBezTo>
                    <a:cubicBezTo>
                      <a:pt x="38" y="4"/>
                      <a:pt x="42" y="11"/>
                      <a:pt x="40" y="18"/>
                    </a:cubicBezTo>
                    <a:cubicBezTo>
                      <a:pt x="36" y="30"/>
                      <a:pt x="28" y="65"/>
                      <a:pt x="35" y="82"/>
                    </a:cubicBezTo>
                    <a:cubicBezTo>
                      <a:pt x="38" y="88"/>
                      <a:pt x="35" y="95"/>
                      <a:pt x="29" y="98"/>
                    </a:cubicBezTo>
                    <a:cubicBezTo>
                      <a:pt x="28" y="99"/>
                      <a:pt x="26" y="99"/>
                      <a:pt x="25" y="99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7" name="Freeform 11">
                <a:extLst>
                  <a:ext uri="{FF2B5EF4-FFF2-40B4-BE49-F238E27FC236}">
                    <a16:creationId xmlns:a16="http://schemas.microsoft.com/office/drawing/2014/main" id="{AE25FB6E-737F-4D5B-8835-534F1E4061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71283" y="3242733"/>
                <a:ext cx="258763" cy="250825"/>
              </a:xfrm>
              <a:custGeom>
                <a:avLst/>
                <a:gdLst>
                  <a:gd name="T0" fmla="*/ 47 w 48"/>
                  <a:gd name="T1" fmla="*/ 23 h 47"/>
                  <a:gd name="T2" fmla="*/ 24 w 48"/>
                  <a:gd name="T3" fmla="*/ 47 h 47"/>
                  <a:gd name="T4" fmla="*/ 0 w 48"/>
                  <a:gd name="T5" fmla="*/ 24 h 47"/>
                  <a:gd name="T6" fmla="*/ 23 w 48"/>
                  <a:gd name="T7" fmla="*/ 0 h 47"/>
                  <a:gd name="T8" fmla="*/ 47 w 48"/>
                  <a:gd name="T9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7">
                    <a:moveTo>
                      <a:pt x="47" y="23"/>
                    </a:moveTo>
                    <a:cubicBezTo>
                      <a:pt x="48" y="36"/>
                      <a:pt x="37" y="47"/>
                      <a:pt x="24" y="47"/>
                    </a:cubicBezTo>
                    <a:cubicBezTo>
                      <a:pt x="11" y="47"/>
                      <a:pt x="1" y="37"/>
                      <a:pt x="0" y="24"/>
                    </a:cubicBezTo>
                    <a:cubicBezTo>
                      <a:pt x="0" y="11"/>
                      <a:pt x="10" y="0"/>
                      <a:pt x="23" y="0"/>
                    </a:cubicBezTo>
                    <a:cubicBezTo>
                      <a:pt x="36" y="0"/>
                      <a:pt x="47" y="10"/>
                      <a:pt x="47" y="2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8" name="Freeform 12">
                <a:extLst>
                  <a:ext uri="{FF2B5EF4-FFF2-40B4-BE49-F238E27FC236}">
                    <a16:creationId xmlns:a16="http://schemas.microsoft.com/office/drawing/2014/main" id="{E0F73A44-5CE6-4D4E-BF6E-7457D726BCF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98271" y="3264958"/>
                <a:ext cx="204788" cy="203200"/>
              </a:xfrm>
              <a:custGeom>
                <a:avLst/>
                <a:gdLst>
                  <a:gd name="T0" fmla="*/ 38 w 38"/>
                  <a:gd name="T1" fmla="*/ 19 h 38"/>
                  <a:gd name="T2" fmla="*/ 19 w 38"/>
                  <a:gd name="T3" fmla="*/ 38 h 38"/>
                  <a:gd name="T4" fmla="*/ 0 w 38"/>
                  <a:gd name="T5" fmla="*/ 20 h 38"/>
                  <a:gd name="T6" fmla="*/ 18 w 38"/>
                  <a:gd name="T7" fmla="*/ 1 h 38"/>
                  <a:gd name="T8" fmla="*/ 38 w 38"/>
                  <a:gd name="T9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38" y="19"/>
                    </a:moveTo>
                    <a:cubicBezTo>
                      <a:pt x="38" y="29"/>
                      <a:pt x="30" y="38"/>
                      <a:pt x="19" y="38"/>
                    </a:cubicBezTo>
                    <a:cubicBezTo>
                      <a:pt x="9" y="38"/>
                      <a:pt x="0" y="30"/>
                      <a:pt x="0" y="20"/>
                    </a:cubicBezTo>
                    <a:cubicBezTo>
                      <a:pt x="0" y="9"/>
                      <a:pt x="8" y="1"/>
                      <a:pt x="18" y="1"/>
                    </a:cubicBezTo>
                    <a:cubicBezTo>
                      <a:pt x="29" y="0"/>
                      <a:pt x="37" y="9"/>
                      <a:pt x="38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9" name="Freeform 15">
                <a:extLst>
                  <a:ext uri="{FF2B5EF4-FFF2-40B4-BE49-F238E27FC236}">
                    <a16:creationId xmlns:a16="http://schemas.microsoft.com/office/drawing/2014/main" id="{75FC72F8-5244-4233-9737-3DC852978C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01383" y="1151995"/>
                <a:ext cx="706438" cy="1004888"/>
              </a:xfrm>
              <a:custGeom>
                <a:avLst/>
                <a:gdLst>
                  <a:gd name="T0" fmla="*/ 74 w 131"/>
                  <a:gd name="T1" fmla="*/ 0 h 188"/>
                  <a:gd name="T2" fmla="*/ 1 w 131"/>
                  <a:gd name="T3" fmla="*/ 179 h 188"/>
                  <a:gd name="T4" fmla="*/ 38 w 131"/>
                  <a:gd name="T5" fmla="*/ 188 h 188"/>
                  <a:gd name="T6" fmla="*/ 125 w 131"/>
                  <a:gd name="T7" fmla="*/ 85 h 188"/>
                  <a:gd name="T8" fmla="*/ 131 w 131"/>
                  <a:gd name="T9" fmla="*/ 2 h 188"/>
                  <a:gd name="T10" fmla="*/ 74 w 131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1" h="188">
                    <a:moveTo>
                      <a:pt x="74" y="0"/>
                    </a:moveTo>
                    <a:cubicBezTo>
                      <a:pt x="74" y="0"/>
                      <a:pt x="0" y="125"/>
                      <a:pt x="1" y="179"/>
                    </a:cubicBezTo>
                    <a:cubicBezTo>
                      <a:pt x="38" y="188"/>
                      <a:pt x="38" y="188"/>
                      <a:pt x="38" y="188"/>
                    </a:cubicBezTo>
                    <a:cubicBezTo>
                      <a:pt x="125" y="85"/>
                      <a:pt x="125" y="85"/>
                      <a:pt x="125" y="85"/>
                    </a:cubicBezTo>
                    <a:cubicBezTo>
                      <a:pt x="131" y="2"/>
                      <a:pt x="131" y="2"/>
                      <a:pt x="131" y="2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50" name="Freeform 17">
                <a:extLst>
                  <a:ext uri="{FF2B5EF4-FFF2-40B4-BE49-F238E27FC236}">
                    <a16:creationId xmlns:a16="http://schemas.microsoft.com/office/drawing/2014/main" id="{7910F9F7-A1A3-4664-8D82-0E77E4720CF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56984" y="1928283"/>
                <a:ext cx="485775" cy="481013"/>
              </a:xfrm>
              <a:custGeom>
                <a:avLst/>
                <a:gdLst>
                  <a:gd name="T0" fmla="*/ 85 w 90"/>
                  <a:gd name="T1" fmla="*/ 37 h 90"/>
                  <a:gd name="T2" fmla="*/ 53 w 90"/>
                  <a:gd name="T3" fmla="*/ 85 h 90"/>
                  <a:gd name="T4" fmla="*/ 5 w 90"/>
                  <a:gd name="T5" fmla="*/ 53 h 90"/>
                  <a:gd name="T6" fmla="*/ 37 w 90"/>
                  <a:gd name="T7" fmla="*/ 5 h 90"/>
                  <a:gd name="T8" fmla="*/ 85 w 90"/>
                  <a:gd name="T9" fmla="*/ 3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0">
                    <a:moveTo>
                      <a:pt x="85" y="37"/>
                    </a:moveTo>
                    <a:cubicBezTo>
                      <a:pt x="90" y="59"/>
                      <a:pt x="75" y="81"/>
                      <a:pt x="53" y="85"/>
                    </a:cubicBezTo>
                    <a:cubicBezTo>
                      <a:pt x="31" y="90"/>
                      <a:pt x="9" y="75"/>
                      <a:pt x="5" y="53"/>
                    </a:cubicBezTo>
                    <a:cubicBezTo>
                      <a:pt x="0" y="31"/>
                      <a:pt x="15" y="9"/>
                      <a:pt x="37" y="5"/>
                    </a:cubicBezTo>
                    <a:cubicBezTo>
                      <a:pt x="59" y="0"/>
                      <a:pt x="81" y="15"/>
                      <a:pt x="85" y="37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1" name="Freeform 18">
                <a:extLst>
                  <a:ext uri="{FF2B5EF4-FFF2-40B4-BE49-F238E27FC236}">
                    <a16:creationId xmlns:a16="http://schemas.microsoft.com/office/drawing/2014/main" id="{4114C766-E8CC-480F-A7C4-67A9FE0ECD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98271" y="2066395"/>
                <a:ext cx="204788" cy="203200"/>
              </a:xfrm>
              <a:custGeom>
                <a:avLst/>
                <a:gdLst>
                  <a:gd name="T0" fmla="*/ 2 w 38"/>
                  <a:gd name="T1" fmla="*/ 22 h 38"/>
                  <a:gd name="T2" fmla="*/ 22 w 38"/>
                  <a:gd name="T3" fmla="*/ 36 h 38"/>
                  <a:gd name="T4" fmla="*/ 36 w 38"/>
                  <a:gd name="T5" fmla="*/ 16 h 38"/>
                  <a:gd name="T6" fmla="*/ 16 w 38"/>
                  <a:gd name="T7" fmla="*/ 2 h 38"/>
                  <a:gd name="T8" fmla="*/ 2 w 38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" y="22"/>
                    </a:moveTo>
                    <a:cubicBezTo>
                      <a:pt x="4" y="32"/>
                      <a:pt x="13" y="38"/>
                      <a:pt x="22" y="36"/>
                    </a:cubicBezTo>
                    <a:cubicBezTo>
                      <a:pt x="32" y="34"/>
                      <a:pt x="38" y="25"/>
                      <a:pt x="36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3"/>
                      <a:pt x="2" y="2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52" name="Group 551">
                <a:extLst>
                  <a:ext uri="{FF2B5EF4-FFF2-40B4-BE49-F238E27FC236}">
                    <a16:creationId xmlns:a16="http://schemas.microsoft.com/office/drawing/2014/main" id="{B5E0A626-651A-488A-9490-7AE26D238830}"/>
                  </a:ext>
                </a:extLst>
              </p:cNvPr>
              <p:cNvGrpSpPr/>
              <p:nvPr/>
            </p:nvGrpSpPr>
            <p:grpSpPr>
              <a:xfrm>
                <a:off x="4166446" y="1077383"/>
                <a:ext cx="571500" cy="566738"/>
                <a:chOff x="4166446" y="1077383"/>
                <a:chExt cx="571500" cy="566738"/>
              </a:xfrm>
            </p:grpSpPr>
            <p:sp>
              <p:nvSpPr>
                <p:cNvPr id="553" name="Oval 63">
                  <a:extLst>
                    <a:ext uri="{FF2B5EF4-FFF2-40B4-BE49-F238E27FC236}">
                      <a16:creationId xmlns:a16="http://schemas.microsoft.com/office/drawing/2014/main" id="{0F5C7398-E44C-4A10-9C6D-D9C582FE1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166446" y="1077383"/>
                  <a:ext cx="571500" cy="566738"/>
                </a:xfrm>
                <a:prstGeom prst="ellipse">
                  <a:avLst/>
                </a:prstGeom>
                <a:solidFill>
                  <a:srgbClr val="505050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4" name="Oval 64">
                  <a:extLst>
                    <a:ext uri="{FF2B5EF4-FFF2-40B4-BE49-F238E27FC236}">
                      <a16:creationId xmlns:a16="http://schemas.microsoft.com/office/drawing/2014/main" id="{72057C0E-FC05-4783-B43E-70B0885DE2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20421" y="1126595"/>
                  <a:ext cx="463550" cy="4651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55" name="Oval 65">
                  <a:extLst>
                    <a:ext uri="{FF2B5EF4-FFF2-40B4-BE49-F238E27FC236}">
                      <a16:creationId xmlns:a16="http://schemas.microsoft.com/office/drawing/2014/main" id="{094DDCAF-0E4C-45F4-B9E3-5A04CF1F4E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64871" y="1174220"/>
                  <a:ext cx="376238" cy="3746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2CD4BDC3-C367-4754-AC86-DF16E4A93602}"/>
                </a:ext>
              </a:extLst>
            </p:cNvPr>
            <p:cNvGrpSpPr/>
            <p:nvPr/>
          </p:nvGrpSpPr>
          <p:grpSpPr>
            <a:xfrm>
              <a:off x="2159529" y="3980920"/>
              <a:ext cx="1012825" cy="3409950"/>
              <a:chOff x="2159529" y="3980920"/>
              <a:chExt cx="1012825" cy="3409950"/>
            </a:xfrm>
          </p:grpSpPr>
          <p:sp>
            <p:nvSpPr>
              <p:cNvPr id="523" name="Freeform 13">
                <a:extLst>
                  <a:ext uri="{FF2B5EF4-FFF2-40B4-BE49-F238E27FC236}">
                    <a16:creationId xmlns:a16="http://schemas.microsoft.com/office/drawing/2014/main" id="{D49EF28A-F40E-4445-863D-6F6837687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529" y="7006695"/>
                <a:ext cx="1012825" cy="384175"/>
              </a:xfrm>
              <a:custGeom>
                <a:avLst/>
                <a:gdLst>
                  <a:gd name="T0" fmla="*/ 32 w 188"/>
                  <a:gd name="T1" fmla="*/ 0 h 72"/>
                  <a:gd name="T2" fmla="*/ 0 w 188"/>
                  <a:gd name="T3" fmla="*/ 33 h 72"/>
                  <a:gd name="T4" fmla="*/ 0 w 188"/>
                  <a:gd name="T5" fmla="*/ 39 h 72"/>
                  <a:gd name="T6" fmla="*/ 3 w 188"/>
                  <a:gd name="T7" fmla="*/ 53 h 72"/>
                  <a:gd name="T8" fmla="*/ 32 w 188"/>
                  <a:gd name="T9" fmla="*/ 72 h 72"/>
                  <a:gd name="T10" fmla="*/ 180 w 188"/>
                  <a:gd name="T11" fmla="*/ 72 h 72"/>
                  <a:gd name="T12" fmla="*/ 188 w 188"/>
                  <a:gd name="T13" fmla="*/ 64 h 72"/>
                  <a:gd name="T14" fmla="*/ 188 w 188"/>
                  <a:gd name="T15" fmla="*/ 53 h 72"/>
                  <a:gd name="T16" fmla="*/ 188 w 188"/>
                  <a:gd name="T17" fmla="*/ 8 h 72"/>
                  <a:gd name="T18" fmla="*/ 180 w 188"/>
                  <a:gd name="T19" fmla="*/ 0 h 72"/>
                  <a:gd name="T20" fmla="*/ 32 w 188"/>
                  <a:gd name="T2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72">
                    <a:moveTo>
                      <a:pt x="32" y="0"/>
                    </a:moveTo>
                    <a:cubicBezTo>
                      <a:pt x="14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4"/>
                      <a:pt x="1" y="48"/>
                      <a:pt x="3" y="53"/>
                    </a:cubicBezTo>
                    <a:cubicBezTo>
                      <a:pt x="8" y="64"/>
                      <a:pt x="19" y="72"/>
                      <a:pt x="32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5" y="72"/>
                      <a:pt x="188" y="68"/>
                      <a:pt x="188" y="64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8" y="3"/>
                      <a:pt x="185" y="0"/>
                      <a:pt x="180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4" name="Freeform 14">
                <a:extLst>
                  <a:ext uri="{FF2B5EF4-FFF2-40B4-BE49-F238E27FC236}">
                    <a16:creationId xmlns:a16="http://schemas.microsoft.com/office/drawing/2014/main" id="{7B40D632-8F9B-435F-93AD-4B0222C85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5404" y="7289270"/>
                <a:ext cx="996950" cy="101600"/>
              </a:xfrm>
              <a:custGeom>
                <a:avLst/>
                <a:gdLst>
                  <a:gd name="T0" fmla="*/ 0 w 185"/>
                  <a:gd name="T1" fmla="*/ 0 h 19"/>
                  <a:gd name="T2" fmla="*/ 29 w 185"/>
                  <a:gd name="T3" fmla="*/ 19 h 19"/>
                  <a:gd name="T4" fmla="*/ 177 w 185"/>
                  <a:gd name="T5" fmla="*/ 19 h 19"/>
                  <a:gd name="T6" fmla="*/ 185 w 185"/>
                  <a:gd name="T7" fmla="*/ 11 h 19"/>
                  <a:gd name="T8" fmla="*/ 185 w 185"/>
                  <a:gd name="T9" fmla="*/ 0 h 19"/>
                  <a:gd name="T10" fmla="*/ 0 w 18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19">
                    <a:moveTo>
                      <a:pt x="0" y="0"/>
                    </a:moveTo>
                    <a:cubicBezTo>
                      <a:pt x="5" y="11"/>
                      <a:pt x="16" y="19"/>
                      <a:pt x="29" y="19"/>
                    </a:cubicBezTo>
                    <a:cubicBezTo>
                      <a:pt x="177" y="19"/>
                      <a:pt x="177" y="19"/>
                      <a:pt x="177" y="19"/>
                    </a:cubicBezTo>
                    <a:cubicBezTo>
                      <a:pt x="182" y="19"/>
                      <a:pt x="185" y="15"/>
                      <a:pt x="185" y="11"/>
                    </a:cubicBezTo>
                    <a:cubicBezTo>
                      <a:pt x="185" y="0"/>
                      <a:pt x="185" y="0"/>
                      <a:pt x="18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5" name="Freeform 35">
                <a:extLst>
                  <a:ext uri="{FF2B5EF4-FFF2-40B4-BE49-F238E27FC236}">
                    <a16:creationId xmlns:a16="http://schemas.microsoft.com/office/drawing/2014/main" id="{884AE495-15C1-4171-9DCB-2D7BB011B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5279" y="3980920"/>
                <a:ext cx="727075" cy="1463675"/>
              </a:xfrm>
              <a:custGeom>
                <a:avLst/>
                <a:gdLst>
                  <a:gd name="T0" fmla="*/ 135 w 135"/>
                  <a:gd name="T1" fmla="*/ 9 h 274"/>
                  <a:gd name="T2" fmla="*/ 126 w 135"/>
                  <a:gd name="T3" fmla="*/ 0 h 274"/>
                  <a:gd name="T4" fmla="*/ 58 w 135"/>
                  <a:gd name="T5" fmla="*/ 0 h 274"/>
                  <a:gd name="T6" fmla="*/ 47 w 135"/>
                  <a:gd name="T7" fmla="*/ 9 h 274"/>
                  <a:gd name="T8" fmla="*/ 1 w 135"/>
                  <a:gd name="T9" fmla="*/ 265 h 274"/>
                  <a:gd name="T10" fmla="*/ 9 w 135"/>
                  <a:gd name="T11" fmla="*/ 274 h 274"/>
                  <a:gd name="T12" fmla="*/ 126 w 135"/>
                  <a:gd name="T13" fmla="*/ 274 h 274"/>
                  <a:gd name="T14" fmla="*/ 135 w 135"/>
                  <a:gd name="T15" fmla="*/ 265 h 274"/>
                  <a:gd name="T16" fmla="*/ 135 w 135"/>
                  <a:gd name="T17" fmla="*/ 9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274">
                    <a:moveTo>
                      <a:pt x="135" y="9"/>
                    </a:moveTo>
                    <a:cubicBezTo>
                      <a:pt x="135" y="4"/>
                      <a:pt x="131" y="0"/>
                      <a:pt x="12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3" y="0"/>
                      <a:pt x="48" y="4"/>
                      <a:pt x="47" y="9"/>
                    </a:cubicBezTo>
                    <a:cubicBezTo>
                      <a:pt x="1" y="265"/>
                      <a:pt x="1" y="265"/>
                      <a:pt x="1" y="265"/>
                    </a:cubicBezTo>
                    <a:cubicBezTo>
                      <a:pt x="0" y="270"/>
                      <a:pt x="3" y="274"/>
                      <a:pt x="9" y="274"/>
                    </a:cubicBezTo>
                    <a:cubicBezTo>
                      <a:pt x="126" y="274"/>
                      <a:pt x="126" y="274"/>
                      <a:pt x="126" y="274"/>
                    </a:cubicBezTo>
                    <a:cubicBezTo>
                      <a:pt x="131" y="274"/>
                      <a:pt x="135" y="270"/>
                      <a:pt x="135" y="265"/>
                    </a:cubicBezTo>
                    <a:lnTo>
                      <a:pt x="135" y="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6" name="Oval 41">
                <a:extLst>
                  <a:ext uri="{FF2B5EF4-FFF2-40B4-BE49-F238E27FC236}">
                    <a16:creationId xmlns:a16="http://schemas.microsoft.com/office/drawing/2014/main" id="{2FE0EA35-966F-41FB-854E-BA11EC52B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916" y="5060420"/>
                <a:ext cx="247650" cy="246063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7" name="Freeform 43">
                <a:extLst>
                  <a:ext uri="{FF2B5EF4-FFF2-40B4-BE49-F238E27FC236}">
                    <a16:creationId xmlns:a16="http://schemas.microsoft.com/office/drawing/2014/main" id="{82488E8F-84F9-4E7C-8F98-D13F6BDFF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444595"/>
                <a:ext cx="731838" cy="236538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40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40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5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8" name="Freeform 45">
                <a:extLst>
                  <a:ext uri="{FF2B5EF4-FFF2-40B4-BE49-F238E27FC236}">
                    <a16:creationId xmlns:a16="http://schemas.microsoft.com/office/drawing/2014/main" id="{AEF7538A-498D-46E4-82ED-ABEA56F4B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681133"/>
                <a:ext cx="731838" cy="1063625"/>
              </a:xfrm>
              <a:custGeom>
                <a:avLst/>
                <a:gdLst>
                  <a:gd name="T0" fmla="*/ 136 w 136"/>
                  <a:gd name="T1" fmla="*/ 190 h 199"/>
                  <a:gd name="T2" fmla="*/ 127 w 136"/>
                  <a:gd name="T3" fmla="*/ 199 h 199"/>
                  <a:gd name="T4" fmla="*/ 10 w 136"/>
                  <a:gd name="T5" fmla="*/ 199 h 199"/>
                  <a:gd name="T6" fmla="*/ 0 w 136"/>
                  <a:gd name="T7" fmla="*/ 190 h 199"/>
                  <a:gd name="T8" fmla="*/ 0 w 136"/>
                  <a:gd name="T9" fmla="*/ 9 h 199"/>
                  <a:gd name="T10" fmla="*/ 10 w 136"/>
                  <a:gd name="T11" fmla="*/ 0 h 199"/>
                  <a:gd name="T12" fmla="*/ 127 w 136"/>
                  <a:gd name="T13" fmla="*/ 0 h 199"/>
                  <a:gd name="T14" fmla="*/ 136 w 136"/>
                  <a:gd name="T15" fmla="*/ 9 h 199"/>
                  <a:gd name="T16" fmla="*/ 136 w 136"/>
                  <a:gd name="T17" fmla="*/ 19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99">
                    <a:moveTo>
                      <a:pt x="136" y="190"/>
                    </a:moveTo>
                    <a:cubicBezTo>
                      <a:pt x="136" y="195"/>
                      <a:pt x="132" y="199"/>
                      <a:pt x="127" y="199"/>
                    </a:cubicBezTo>
                    <a:cubicBezTo>
                      <a:pt x="10" y="199"/>
                      <a:pt x="10" y="199"/>
                      <a:pt x="10" y="199"/>
                    </a:cubicBezTo>
                    <a:cubicBezTo>
                      <a:pt x="4" y="199"/>
                      <a:pt x="0" y="195"/>
                      <a:pt x="0" y="19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2" y="0"/>
                      <a:pt x="136" y="4"/>
                      <a:pt x="136" y="9"/>
                    </a:cubicBezTo>
                    <a:lnTo>
                      <a:pt x="136" y="19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9" name="Freeform 47">
                <a:extLst>
                  <a:ext uri="{FF2B5EF4-FFF2-40B4-BE49-F238E27FC236}">
                    <a16:creationId xmlns:a16="http://schemas.microsoft.com/office/drawing/2014/main" id="{E689D4B3-2F94-4E12-A51F-6AEC4CE60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4" y="6476470"/>
                <a:ext cx="544513" cy="171450"/>
              </a:xfrm>
              <a:custGeom>
                <a:avLst/>
                <a:gdLst>
                  <a:gd name="T0" fmla="*/ 0 w 101"/>
                  <a:gd name="T1" fmla="*/ 23 h 32"/>
                  <a:gd name="T2" fmla="*/ 9 w 101"/>
                  <a:gd name="T3" fmla="*/ 32 h 32"/>
                  <a:gd name="T4" fmla="*/ 91 w 101"/>
                  <a:gd name="T5" fmla="*/ 32 h 32"/>
                  <a:gd name="T6" fmla="*/ 101 w 101"/>
                  <a:gd name="T7" fmla="*/ 23 h 32"/>
                  <a:gd name="T8" fmla="*/ 101 w 101"/>
                  <a:gd name="T9" fmla="*/ 9 h 32"/>
                  <a:gd name="T10" fmla="*/ 91 w 101"/>
                  <a:gd name="T11" fmla="*/ 0 h 32"/>
                  <a:gd name="T12" fmla="*/ 9 w 101"/>
                  <a:gd name="T13" fmla="*/ 0 h 32"/>
                  <a:gd name="T14" fmla="*/ 0 w 101"/>
                  <a:gd name="T15" fmla="*/ 9 h 32"/>
                  <a:gd name="T16" fmla="*/ 0 w 101"/>
                  <a:gd name="T1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32">
                    <a:moveTo>
                      <a:pt x="0" y="23"/>
                    </a:moveTo>
                    <a:cubicBezTo>
                      <a:pt x="0" y="28"/>
                      <a:pt x="4" y="32"/>
                      <a:pt x="9" y="32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7" y="32"/>
                      <a:pt x="101" y="28"/>
                      <a:pt x="101" y="23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4"/>
                      <a:pt x="97" y="0"/>
                      <a:pt x="9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30" name="Freeform 66">
                <a:extLst>
                  <a:ext uri="{FF2B5EF4-FFF2-40B4-BE49-F238E27FC236}">
                    <a16:creationId xmlns:a16="http://schemas.microsoft.com/office/drawing/2014/main" id="{5DFB631E-B85A-4C4D-BC86-17D820F84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6749520"/>
                <a:ext cx="731838" cy="234950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39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39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4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1" name="Freeform 68">
                <a:extLst>
                  <a:ext uri="{FF2B5EF4-FFF2-40B4-BE49-F238E27FC236}">
                    <a16:creationId xmlns:a16="http://schemas.microsoft.com/office/drawing/2014/main" id="{28F8A73A-3A1C-4FF2-8935-2D03F3C55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041" y="7006695"/>
                <a:ext cx="468313" cy="384175"/>
              </a:xfrm>
              <a:custGeom>
                <a:avLst/>
                <a:gdLst>
                  <a:gd name="T0" fmla="*/ 33 w 87"/>
                  <a:gd name="T1" fmla="*/ 72 h 72"/>
                  <a:gd name="T2" fmla="*/ 79 w 87"/>
                  <a:gd name="T3" fmla="*/ 72 h 72"/>
                  <a:gd name="T4" fmla="*/ 87 w 87"/>
                  <a:gd name="T5" fmla="*/ 64 h 72"/>
                  <a:gd name="T6" fmla="*/ 87 w 87"/>
                  <a:gd name="T7" fmla="*/ 8 h 72"/>
                  <a:gd name="T8" fmla="*/ 79 w 87"/>
                  <a:gd name="T9" fmla="*/ 0 h 72"/>
                  <a:gd name="T10" fmla="*/ 33 w 87"/>
                  <a:gd name="T11" fmla="*/ 0 h 72"/>
                  <a:gd name="T12" fmla="*/ 0 w 87"/>
                  <a:gd name="T13" fmla="*/ 33 h 72"/>
                  <a:gd name="T14" fmla="*/ 0 w 87"/>
                  <a:gd name="T15" fmla="*/ 39 h 72"/>
                  <a:gd name="T16" fmla="*/ 33 w 87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72">
                    <a:moveTo>
                      <a:pt x="33" y="72"/>
                    </a:moveTo>
                    <a:cubicBezTo>
                      <a:pt x="79" y="72"/>
                      <a:pt x="79" y="72"/>
                      <a:pt x="79" y="72"/>
                    </a:cubicBezTo>
                    <a:cubicBezTo>
                      <a:pt x="84" y="72"/>
                      <a:pt x="87" y="68"/>
                      <a:pt x="87" y="64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3"/>
                      <a:pt x="84" y="0"/>
                      <a:pt x="7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7"/>
                      <a:pt x="15" y="72"/>
                      <a:pt x="33" y="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2" name="Freeform 69">
                <a:extLst>
                  <a:ext uri="{FF2B5EF4-FFF2-40B4-BE49-F238E27FC236}">
                    <a16:creationId xmlns:a16="http://schemas.microsoft.com/office/drawing/2014/main" id="{69307338-8EAA-4D41-A536-B1AA1EE9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171795"/>
                <a:ext cx="58738" cy="58738"/>
              </a:xfrm>
              <a:custGeom>
                <a:avLst/>
                <a:gdLst>
                  <a:gd name="T0" fmla="*/ 8 w 11"/>
                  <a:gd name="T1" fmla="*/ 0 h 11"/>
                  <a:gd name="T2" fmla="*/ 5 w 11"/>
                  <a:gd name="T3" fmla="*/ 0 h 11"/>
                  <a:gd name="T4" fmla="*/ 5 w 11"/>
                  <a:gd name="T5" fmla="*/ 0 h 11"/>
                  <a:gd name="T6" fmla="*/ 0 w 11"/>
                  <a:gd name="T7" fmla="*/ 6 h 11"/>
                  <a:gd name="T8" fmla="*/ 0 w 11"/>
                  <a:gd name="T9" fmla="*/ 8 h 11"/>
                  <a:gd name="T10" fmla="*/ 5 w 11"/>
                  <a:gd name="T11" fmla="*/ 11 h 11"/>
                  <a:gd name="T12" fmla="*/ 5 w 11"/>
                  <a:gd name="T13" fmla="*/ 11 h 11"/>
                  <a:gd name="T14" fmla="*/ 8 w 11"/>
                  <a:gd name="T15" fmla="*/ 11 h 11"/>
                  <a:gd name="T16" fmla="*/ 10 w 11"/>
                  <a:gd name="T17" fmla="*/ 8 h 11"/>
                  <a:gd name="T18" fmla="*/ 11 w 11"/>
                  <a:gd name="T19" fmla="*/ 6 h 11"/>
                  <a:gd name="T20" fmla="*/ 8 w 11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1">
                    <a:moveTo>
                      <a:pt x="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10"/>
                      <a:pt x="3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10" y="9"/>
                      <a:pt x="10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3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3" name="Freeform 70">
                <a:extLst>
                  <a:ext uri="{FF2B5EF4-FFF2-40B4-BE49-F238E27FC236}">
                    <a16:creationId xmlns:a16="http://schemas.microsoft.com/office/drawing/2014/main" id="{DC0144AD-14C2-49EF-BD87-06910B77A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214658"/>
                <a:ext cx="53975" cy="15875"/>
              </a:xfrm>
              <a:custGeom>
                <a:avLst/>
                <a:gdLst>
                  <a:gd name="T0" fmla="*/ 0 w 10"/>
                  <a:gd name="T1" fmla="*/ 0 h 3"/>
                  <a:gd name="T2" fmla="*/ 5 w 10"/>
                  <a:gd name="T3" fmla="*/ 3 h 3"/>
                  <a:gd name="T4" fmla="*/ 5 w 10"/>
                  <a:gd name="T5" fmla="*/ 3 h 3"/>
                  <a:gd name="T6" fmla="*/ 8 w 10"/>
                  <a:gd name="T7" fmla="*/ 3 h 3"/>
                  <a:gd name="T8" fmla="*/ 10 w 10"/>
                  <a:gd name="T9" fmla="*/ 0 h 3"/>
                  <a:gd name="T10" fmla="*/ 0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1" y="2"/>
                      <a:pt x="3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10" y="1"/>
                      <a:pt x="1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4" name="Oval 71">
                <a:extLst>
                  <a:ext uri="{FF2B5EF4-FFF2-40B4-BE49-F238E27FC236}">
                    <a16:creationId xmlns:a16="http://schemas.microsoft.com/office/drawing/2014/main" id="{6F76F7A7-588D-42F9-82F1-2353D9B41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rgbClr val="6E72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5" name="Oval 72">
                <a:extLst>
                  <a:ext uri="{FF2B5EF4-FFF2-40B4-BE49-F238E27FC236}">
                    <a16:creationId xmlns:a16="http://schemas.microsoft.com/office/drawing/2014/main" id="{37A87AE2-F7E9-41EA-B0D7-E8F58F891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6" name="Oval 73">
                <a:extLst>
                  <a:ext uri="{FF2B5EF4-FFF2-40B4-BE49-F238E27FC236}">
                    <a16:creationId xmlns:a16="http://schemas.microsoft.com/office/drawing/2014/main" id="{E8951EB3-94DC-4DCB-9CB8-D85813D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7" name="Oval 74">
                <a:extLst>
                  <a:ext uri="{FF2B5EF4-FFF2-40B4-BE49-F238E27FC236}">
                    <a16:creationId xmlns:a16="http://schemas.microsoft.com/office/drawing/2014/main" id="{2B4DA07B-AEAD-49EF-8D93-660E16BE2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38" name="Oval 41">
                <a:extLst>
                  <a:ext uri="{FF2B5EF4-FFF2-40B4-BE49-F238E27FC236}">
                    <a16:creationId xmlns:a16="http://schemas.microsoft.com/office/drawing/2014/main" id="{F544D6FA-01FF-47CD-B129-8DF8400E6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3701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9" name="Oval 41">
                <a:extLst>
                  <a:ext uri="{FF2B5EF4-FFF2-40B4-BE49-F238E27FC236}">
                    <a16:creationId xmlns:a16="http://schemas.microsoft.com/office/drawing/2014/main" id="{29903C29-17C0-4A8B-94DA-1FA9B1863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714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EB46A555-501A-4A2B-98DE-39869BEFE77A}"/>
                </a:ext>
              </a:extLst>
            </p:cNvPr>
            <p:cNvGrpSpPr/>
            <p:nvPr/>
          </p:nvGrpSpPr>
          <p:grpSpPr>
            <a:xfrm flipH="1">
              <a:off x="3812222" y="3980920"/>
              <a:ext cx="1012825" cy="3409950"/>
              <a:chOff x="2159529" y="3980920"/>
              <a:chExt cx="1012825" cy="3409950"/>
            </a:xfrm>
          </p:grpSpPr>
          <p:sp>
            <p:nvSpPr>
              <p:cNvPr id="506" name="Freeform 13">
                <a:extLst>
                  <a:ext uri="{FF2B5EF4-FFF2-40B4-BE49-F238E27FC236}">
                    <a16:creationId xmlns:a16="http://schemas.microsoft.com/office/drawing/2014/main" id="{11559FFD-0BAC-491C-A8E6-C10554398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529" y="7006695"/>
                <a:ext cx="1012825" cy="384175"/>
              </a:xfrm>
              <a:custGeom>
                <a:avLst/>
                <a:gdLst>
                  <a:gd name="T0" fmla="*/ 32 w 188"/>
                  <a:gd name="T1" fmla="*/ 0 h 72"/>
                  <a:gd name="T2" fmla="*/ 0 w 188"/>
                  <a:gd name="T3" fmla="*/ 33 h 72"/>
                  <a:gd name="T4" fmla="*/ 0 w 188"/>
                  <a:gd name="T5" fmla="*/ 39 h 72"/>
                  <a:gd name="T6" fmla="*/ 3 w 188"/>
                  <a:gd name="T7" fmla="*/ 53 h 72"/>
                  <a:gd name="T8" fmla="*/ 32 w 188"/>
                  <a:gd name="T9" fmla="*/ 72 h 72"/>
                  <a:gd name="T10" fmla="*/ 180 w 188"/>
                  <a:gd name="T11" fmla="*/ 72 h 72"/>
                  <a:gd name="T12" fmla="*/ 188 w 188"/>
                  <a:gd name="T13" fmla="*/ 64 h 72"/>
                  <a:gd name="T14" fmla="*/ 188 w 188"/>
                  <a:gd name="T15" fmla="*/ 53 h 72"/>
                  <a:gd name="T16" fmla="*/ 188 w 188"/>
                  <a:gd name="T17" fmla="*/ 8 h 72"/>
                  <a:gd name="T18" fmla="*/ 180 w 188"/>
                  <a:gd name="T19" fmla="*/ 0 h 72"/>
                  <a:gd name="T20" fmla="*/ 32 w 188"/>
                  <a:gd name="T2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72">
                    <a:moveTo>
                      <a:pt x="32" y="0"/>
                    </a:moveTo>
                    <a:cubicBezTo>
                      <a:pt x="14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4"/>
                      <a:pt x="1" y="48"/>
                      <a:pt x="3" y="53"/>
                    </a:cubicBezTo>
                    <a:cubicBezTo>
                      <a:pt x="8" y="64"/>
                      <a:pt x="19" y="72"/>
                      <a:pt x="32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5" y="72"/>
                      <a:pt x="188" y="68"/>
                      <a:pt x="188" y="64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8" y="3"/>
                      <a:pt x="185" y="0"/>
                      <a:pt x="180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7" name="Freeform 14">
                <a:extLst>
                  <a:ext uri="{FF2B5EF4-FFF2-40B4-BE49-F238E27FC236}">
                    <a16:creationId xmlns:a16="http://schemas.microsoft.com/office/drawing/2014/main" id="{142A44B2-6D0E-473B-93AC-6CC3FA7A7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5404" y="7289270"/>
                <a:ext cx="996950" cy="101600"/>
              </a:xfrm>
              <a:custGeom>
                <a:avLst/>
                <a:gdLst>
                  <a:gd name="T0" fmla="*/ 0 w 185"/>
                  <a:gd name="T1" fmla="*/ 0 h 19"/>
                  <a:gd name="T2" fmla="*/ 29 w 185"/>
                  <a:gd name="T3" fmla="*/ 19 h 19"/>
                  <a:gd name="T4" fmla="*/ 177 w 185"/>
                  <a:gd name="T5" fmla="*/ 19 h 19"/>
                  <a:gd name="T6" fmla="*/ 185 w 185"/>
                  <a:gd name="T7" fmla="*/ 11 h 19"/>
                  <a:gd name="T8" fmla="*/ 185 w 185"/>
                  <a:gd name="T9" fmla="*/ 0 h 19"/>
                  <a:gd name="T10" fmla="*/ 0 w 18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19">
                    <a:moveTo>
                      <a:pt x="0" y="0"/>
                    </a:moveTo>
                    <a:cubicBezTo>
                      <a:pt x="5" y="11"/>
                      <a:pt x="16" y="19"/>
                      <a:pt x="29" y="19"/>
                    </a:cubicBezTo>
                    <a:cubicBezTo>
                      <a:pt x="177" y="19"/>
                      <a:pt x="177" y="19"/>
                      <a:pt x="177" y="19"/>
                    </a:cubicBezTo>
                    <a:cubicBezTo>
                      <a:pt x="182" y="19"/>
                      <a:pt x="185" y="15"/>
                      <a:pt x="185" y="11"/>
                    </a:cubicBezTo>
                    <a:cubicBezTo>
                      <a:pt x="185" y="0"/>
                      <a:pt x="185" y="0"/>
                      <a:pt x="18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8" name="Freeform 35">
                <a:extLst>
                  <a:ext uri="{FF2B5EF4-FFF2-40B4-BE49-F238E27FC236}">
                    <a16:creationId xmlns:a16="http://schemas.microsoft.com/office/drawing/2014/main" id="{666F3990-6172-4A26-BA7F-B9F3000824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5279" y="3980920"/>
                <a:ext cx="727075" cy="1463675"/>
              </a:xfrm>
              <a:custGeom>
                <a:avLst/>
                <a:gdLst>
                  <a:gd name="T0" fmla="*/ 135 w 135"/>
                  <a:gd name="T1" fmla="*/ 9 h 274"/>
                  <a:gd name="T2" fmla="*/ 126 w 135"/>
                  <a:gd name="T3" fmla="*/ 0 h 274"/>
                  <a:gd name="T4" fmla="*/ 58 w 135"/>
                  <a:gd name="T5" fmla="*/ 0 h 274"/>
                  <a:gd name="T6" fmla="*/ 47 w 135"/>
                  <a:gd name="T7" fmla="*/ 9 h 274"/>
                  <a:gd name="T8" fmla="*/ 1 w 135"/>
                  <a:gd name="T9" fmla="*/ 265 h 274"/>
                  <a:gd name="T10" fmla="*/ 9 w 135"/>
                  <a:gd name="T11" fmla="*/ 274 h 274"/>
                  <a:gd name="T12" fmla="*/ 126 w 135"/>
                  <a:gd name="T13" fmla="*/ 274 h 274"/>
                  <a:gd name="T14" fmla="*/ 135 w 135"/>
                  <a:gd name="T15" fmla="*/ 265 h 274"/>
                  <a:gd name="T16" fmla="*/ 135 w 135"/>
                  <a:gd name="T17" fmla="*/ 9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274">
                    <a:moveTo>
                      <a:pt x="135" y="9"/>
                    </a:moveTo>
                    <a:cubicBezTo>
                      <a:pt x="135" y="4"/>
                      <a:pt x="131" y="0"/>
                      <a:pt x="12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3" y="0"/>
                      <a:pt x="48" y="4"/>
                      <a:pt x="47" y="9"/>
                    </a:cubicBezTo>
                    <a:cubicBezTo>
                      <a:pt x="1" y="265"/>
                      <a:pt x="1" y="265"/>
                      <a:pt x="1" y="265"/>
                    </a:cubicBezTo>
                    <a:cubicBezTo>
                      <a:pt x="0" y="270"/>
                      <a:pt x="3" y="274"/>
                      <a:pt x="9" y="274"/>
                    </a:cubicBezTo>
                    <a:cubicBezTo>
                      <a:pt x="126" y="274"/>
                      <a:pt x="126" y="274"/>
                      <a:pt x="126" y="274"/>
                    </a:cubicBezTo>
                    <a:cubicBezTo>
                      <a:pt x="131" y="274"/>
                      <a:pt x="135" y="270"/>
                      <a:pt x="135" y="265"/>
                    </a:cubicBezTo>
                    <a:lnTo>
                      <a:pt x="135" y="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9" name="Oval 41">
                <a:extLst>
                  <a:ext uri="{FF2B5EF4-FFF2-40B4-BE49-F238E27FC236}">
                    <a16:creationId xmlns:a16="http://schemas.microsoft.com/office/drawing/2014/main" id="{6CDD4726-38F9-4E6B-A7F5-051D036C4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916" y="5060420"/>
                <a:ext cx="247650" cy="246063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10" name="Freeform 43">
                <a:extLst>
                  <a:ext uri="{FF2B5EF4-FFF2-40B4-BE49-F238E27FC236}">
                    <a16:creationId xmlns:a16="http://schemas.microsoft.com/office/drawing/2014/main" id="{F7ED32AC-B5E6-4860-83A4-0830B198B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444595"/>
                <a:ext cx="731838" cy="236538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40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40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5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1" name="Freeform 45">
                <a:extLst>
                  <a:ext uri="{FF2B5EF4-FFF2-40B4-BE49-F238E27FC236}">
                    <a16:creationId xmlns:a16="http://schemas.microsoft.com/office/drawing/2014/main" id="{A5114AF3-2581-43D1-B8B5-FDBBA7733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681133"/>
                <a:ext cx="731838" cy="1063625"/>
              </a:xfrm>
              <a:custGeom>
                <a:avLst/>
                <a:gdLst>
                  <a:gd name="T0" fmla="*/ 136 w 136"/>
                  <a:gd name="T1" fmla="*/ 190 h 199"/>
                  <a:gd name="T2" fmla="*/ 127 w 136"/>
                  <a:gd name="T3" fmla="*/ 199 h 199"/>
                  <a:gd name="T4" fmla="*/ 10 w 136"/>
                  <a:gd name="T5" fmla="*/ 199 h 199"/>
                  <a:gd name="T6" fmla="*/ 0 w 136"/>
                  <a:gd name="T7" fmla="*/ 190 h 199"/>
                  <a:gd name="T8" fmla="*/ 0 w 136"/>
                  <a:gd name="T9" fmla="*/ 9 h 199"/>
                  <a:gd name="T10" fmla="*/ 10 w 136"/>
                  <a:gd name="T11" fmla="*/ 0 h 199"/>
                  <a:gd name="T12" fmla="*/ 127 w 136"/>
                  <a:gd name="T13" fmla="*/ 0 h 199"/>
                  <a:gd name="T14" fmla="*/ 136 w 136"/>
                  <a:gd name="T15" fmla="*/ 9 h 199"/>
                  <a:gd name="T16" fmla="*/ 136 w 136"/>
                  <a:gd name="T17" fmla="*/ 19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99">
                    <a:moveTo>
                      <a:pt x="136" y="190"/>
                    </a:moveTo>
                    <a:cubicBezTo>
                      <a:pt x="136" y="195"/>
                      <a:pt x="132" y="199"/>
                      <a:pt x="127" y="199"/>
                    </a:cubicBezTo>
                    <a:cubicBezTo>
                      <a:pt x="10" y="199"/>
                      <a:pt x="10" y="199"/>
                      <a:pt x="10" y="199"/>
                    </a:cubicBezTo>
                    <a:cubicBezTo>
                      <a:pt x="4" y="199"/>
                      <a:pt x="0" y="195"/>
                      <a:pt x="0" y="19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2" y="0"/>
                      <a:pt x="136" y="4"/>
                      <a:pt x="136" y="9"/>
                    </a:cubicBezTo>
                    <a:lnTo>
                      <a:pt x="136" y="19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2" name="Freeform 47">
                <a:extLst>
                  <a:ext uri="{FF2B5EF4-FFF2-40B4-BE49-F238E27FC236}">
                    <a16:creationId xmlns:a16="http://schemas.microsoft.com/office/drawing/2014/main" id="{972DB60D-5943-46C9-A7D1-7158E1D17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4" y="6476470"/>
                <a:ext cx="544513" cy="171450"/>
              </a:xfrm>
              <a:custGeom>
                <a:avLst/>
                <a:gdLst>
                  <a:gd name="T0" fmla="*/ 0 w 101"/>
                  <a:gd name="T1" fmla="*/ 23 h 32"/>
                  <a:gd name="T2" fmla="*/ 9 w 101"/>
                  <a:gd name="T3" fmla="*/ 32 h 32"/>
                  <a:gd name="T4" fmla="*/ 91 w 101"/>
                  <a:gd name="T5" fmla="*/ 32 h 32"/>
                  <a:gd name="T6" fmla="*/ 101 w 101"/>
                  <a:gd name="T7" fmla="*/ 23 h 32"/>
                  <a:gd name="T8" fmla="*/ 101 w 101"/>
                  <a:gd name="T9" fmla="*/ 9 h 32"/>
                  <a:gd name="T10" fmla="*/ 91 w 101"/>
                  <a:gd name="T11" fmla="*/ 0 h 32"/>
                  <a:gd name="T12" fmla="*/ 9 w 101"/>
                  <a:gd name="T13" fmla="*/ 0 h 32"/>
                  <a:gd name="T14" fmla="*/ 0 w 101"/>
                  <a:gd name="T15" fmla="*/ 9 h 32"/>
                  <a:gd name="T16" fmla="*/ 0 w 101"/>
                  <a:gd name="T1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32">
                    <a:moveTo>
                      <a:pt x="0" y="23"/>
                    </a:moveTo>
                    <a:cubicBezTo>
                      <a:pt x="0" y="28"/>
                      <a:pt x="4" y="32"/>
                      <a:pt x="9" y="32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7" y="32"/>
                      <a:pt x="101" y="28"/>
                      <a:pt x="101" y="23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4"/>
                      <a:pt x="97" y="0"/>
                      <a:pt x="9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13" name="Freeform 66">
                <a:extLst>
                  <a:ext uri="{FF2B5EF4-FFF2-40B4-BE49-F238E27FC236}">
                    <a16:creationId xmlns:a16="http://schemas.microsoft.com/office/drawing/2014/main" id="{7DEFCDB5-F4A0-4076-89CC-726FEE509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6749520"/>
                <a:ext cx="731838" cy="234950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39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39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4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4" name="Freeform 68">
                <a:extLst>
                  <a:ext uri="{FF2B5EF4-FFF2-40B4-BE49-F238E27FC236}">
                    <a16:creationId xmlns:a16="http://schemas.microsoft.com/office/drawing/2014/main" id="{4C54916E-7569-484A-8DBF-EE0AB515B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041" y="7006695"/>
                <a:ext cx="468313" cy="384175"/>
              </a:xfrm>
              <a:custGeom>
                <a:avLst/>
                <a:gdLst>
                  <a:gd name="T0" fmla="*/ 33 w 87"/>
                  <a:gd name="T1" fmla="*/ 72 h 72"/>
                  <a:gd name="T2" fmla="*/ 79 w 87"/>
                  <a:gd name="T3" fmla="*/ 72 h 72"/>
                  <a:gd name="T4" fmla="*/ 87 w 87"/>
                  <a:gd name="T5" fmla="*/ 64 h 72"/>
                  <a:gd name="T6" fmla="*/ 87 w 87"/>
                  <a:gd name="T7" fmla="*/ 8 h 72"/>
                  <a:gd name="T8" fmla="*/ 79 w 87"/>
                  <a:gd name="T9" fmla="*/ 0 h 72"/>
                  <a:gd name="T10" fmla="*/ 33 w 87"/>
                  <a:gd name="T11" fmla="*/ 0 h 72"/>
                  <a:gd name="T12" fmla="*/ 0 w 87"/>
                  <a:gd name="T13" fmla="*/ 33 h 72"/>
                  <a:gd name="T14" fmla="*/ 0 w 87"/>
                  <a:gd name="T15" fmla="*/ 39 h 72"/>
                  <a:gd name="T16" fmla="*/ 33 w 87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72">
                    <a:moveTo>
                      <a:pt x="33" y="72"/>
                    </a:moveTo>
                    <a:cubicBezTo>
                      <a:pt x="79" y="72"/>
                      <a:pt x="79" y="72"/>
                      <a:pt x="79" y="72"/>
                    </a:cubicBezTo>
                    <a:cubicBezTo>
                      <a:pt x="84" y="72"/>
                      <a:pt x="87" y="68"/>
                      <a:pt x="87" y="64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3"/>
                      <a:pt x="84" y="0"/>
                      <a:pt x="7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7"/>
                      <a:pt x="15" y="72"/>
                      <a:pt x="33" y="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5" name="Freeform 69">
                <a:extLst>
                  <a:ext uri="{FF2B5EF4-FFF2-40B4-BE49-F238E27FC236}">
                    <a16:creationId xmlns:a16="http://schemas.microsoft.com/office/drawing/2014/main" id="{CEFE759A-E7AE-423E-84BC-B7C6C8E7D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171795"/>
                <a:ext cx="58738" cy="58738"/>
              </a:xfrm>
              <a:custGeom>
                <a:avLst/>
                <a:gdLst>
                  <a:gd name="T0" fmla="*/ 8 w 11"/>
                  <a:gd name="T1" fmla="*/ 0 h 11"/>
                  <a:gd name="T2" fmla="*/ 5 w 11"/>
                  <a:gd name="T3" fmla="*/ 0 h 11"/>
                  <a:gd name="T4" fmla="*/ 5 w 11"/>
                  <a:gd name="T5" fmla="*/ 0 h 11"/>
                  <a:gd name="T6" fmla="*/ 0 w 11"/>
                  <a:gd name="T7" fmla="*/ 6 h 11"/>
                  <a:gd name="T8" fmla="*/ 0 w 11"/>
                  <a:gd name="T9" fmla="*/ 8 h 11"/>
                  <a:gd name="T10" fmla="*/ 5 w 11"/>
                  <a:gd name="T11" fmla="*/ 11 h 11"/>
                  <a:gd name="T12" fmla="*/ 5 w 11"/>
                  <a:gd name="T13" fmla="*/ 11 h 11"/>
                  <a:gd name="T14" fmla="*/ 8 w 11"/>
                  <a:gd name="T15" fmla="*/ 11 h 11"/>
                  <a:gd name="T16" fmla="*/ 10 w 11"/>
                  <a:gd name="T17" fmla="*/ 8 h 11"/>
                  <a:gd name="T18" fmla="*/ 11 w 11"/>
                  <a:gd name="T19" fmla="*/ 6 h 11"/>
                  <a:gd name="T20" fmla="*/ 8 w 11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1">
                    <a:moveTo>
                      <a:pt x="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10"/>
                      <a:pt x="3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10" y="9"/>
                      <a:pt x="10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3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6" name="Freeform 70">
                <a:extLst>
                  <a:ext uri="{FF2B5EF4-FFF2-40B4-BE49-F238E27FC236}">
                    <a16:creationId xmlns:a16="http://schemas.microsoft.com/office/drawing/2014/main" id="{2F6DFC5E-DF7E-44BC-9AE9-0CE1DB845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214658"/>
                <a:ext cx="53975" cy="15875"/>
              </a:xfrm>
              <a:custGeom>
                <a:avLst/>
                <a:gdLst>
                  <a:gd name="T0" fmla="*/ 0 w 10"/>
                  <a:gd name="T1" fmla="*/ 0 h 3"/>
                  <a:gd name="T2" fmla="*/ 5 w 10"/>
                  <a:gd name="T3" fmla="*/ 3 h 3"/>
                  <a:gd name="T4" fmla="*/ 5 w 10"/>
                  <a:gd name="T5" fmla="*/ 3 h 3"/>
                  <a:gd name="T6" fmla="*/ 8 w 10"/>
                  <a:gd name="T7" fmla="*/ 3 h 3"/>
                  <a:gd name="T8" fmla="*/ 10 w 10"/>
                  <a:gd name="T9" fmla="*/ 0 h 3"/>
                  <a:gd name="T10" fmla="*/ 0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1" y="2"/>
                      <a:pt x="3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10" y="1"/>
                      <a:pt x="1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7" name="Oval 71">
                <a:extLst>
                  <a:ext uri="{FF2B5EF4-FFF2-40B4-BE49-F238E27FC236}">
                    <a16:creationId xmlns:a16="http://schemas.microsoft.com/office/drawing/2014/main" id="{782CAF7D-D199-479F-BED1-694E3B636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rgbClr val="6E72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8" name="Oval 72">
                <a:extLst>
                  <a:ext uri="{FF2B5EF4-FFF2-40B4-BE49-F238E27FC236}">
                    <a16:creationId xmlns:a16="http://schemas.microsoft.com/office/drawing/2014/main" id="{CDBE9A39-4F8E-43B0-8FE8-28BC99567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9" name="Oval 73">
                <a:extLst>
                  <a:ext uri="{FF2B5EF4-FFF2-40B4-BE49-F238E27FC236}">
                    <a16:creationId xmlns:a16="http://schemas.microsoft.com/office/drawing/2014/main" id="{885F1D69-3396-45BD-A984-92B01CFC3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0" name="Oval 74">
                <a:extLst>
                  <a:ext uri="{FF2B5EF4-FFF2-40B4-BE49-F238E27FC236}">
                    <a16:creationId xmlns:a16="http://schemas.microsoft.com/office/drawing/2014/main" id="{4EB7D33D-3F9E-458C-9527-9C43F4405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1" name="Oval 41">
                <a:extLst>
                  <a:ext uri="{FF2B5EF4-FFF2-40B4-BE49-F238E27FC236}">
                    <a16:creationId xmlns:a16="http://schemas.microsoft.com/office/drawing/2014/main" id="{8B9C09DE-83E8-42C2-8355-B3CFCC5EE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3701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2" name="Oval 41">
                <a:extLst>
                  <a:ext uri="{FF2B5EF4-FFF2-40B4-BE49-F238E27FC236}">
                    <a16:creationId xmlns:a16="http://schemas.microsoft.com/office/drawing/2014/main" id="{1B2E65AB-A0DE-4AF4-B86D-F13EB02C9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714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35DFF753-ECF7-4566-925C-35204CCB2FB6}"/>
              </a:ext>
            </a:extLst>
          </p:cNvPr>
          <p:cNvGrpSpPr/>
          <p:nvPr/>
        </p:nvGrpSpPr>
        <p:grpSpPr>
          <a:xfrm>
            <a:off x="2002914" y="3623558"/>
            <a:ext cx="563819" cy="596376"/>
            <a:chOff x="1091128" y="4199873"/>
            <a:chExt cx="578161" cy="611545"/>
          </a:xfrm>
        </p:grpSpPr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A0D4230-D8C2-4D5B-AC5A-84D5511404EE}"/>
                </a:ext>
              </a:extLst>
            </p:cNvPr>
            <p:cNvSpPr/>
            <p:nvPr/>
          </p:nvSpPr>
          <p:spPr bwMode="auto">
            <a:xfrm>
              <a:off x="1181869" y="4395206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4679A6F0-5C00-43F1-9274-7D29A1CC2C33}"/>
                </a:ext>
              </a:extLst>
            </p:cNvPr>
            <p:cNvSpPr txBox="1"/>
            <p:nvPr/>
          </p:nvSpPr>
          <p:spPr>
            <a:xfrm>
              <a:off x="1091128" y="4199873"/>
              <a:ext cx="578161" cy="1704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Cortana</a:t>
              </a:r>
            </a:p>
          </p:txBody>
        </p:sp>
        <p:pic>
          <p:nvPicPr>
            <p:cNvPr id="576" name="Picture 575">
              <a:extLst>
                <a:ext uri="{FF2B5EF4-FFF2-40B4-BE49-F238E27FC236}">
                  <a16:creationId xmlns:a16="http://schemas.microsoft.com/office/drawing/2014/main" id="{A76C64B4-B057-4F36-99B8-9671775CD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69544" y="4482881"/>
              <a:ext cx="240862" cy="2408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B13A992-9E93-428F-931A-831B44ECECFB}"/>
              </a:ext>
            </a:extLst>
          </p:cNvPr>
          <p:cNvGrpSpPr/>
          <p:nvPr/>
        </p:nvGrpSpPr>
        <p:grpSpPr>
          <a:xfrm>
            <a:off x="3054868" y="4750849"/>
            <a:ext cx="563819" cy="606695"/>
            <a:chOff x="2911979" y="5259981"/>
            <a:chExt cx="578161" cy="622128"/>
          </a:xfrm>
        </p:grpSpPr>
        <p:sp>
          <p:nvSpPr>
            <p:cNvPr id="590" name="TextBox 589">
              <a:extLst>
                <a:ext uri="{FF2B5EF4-FFF2-40B4-BE49-F238E27FC236}">
                  <a16:creationId xmlns:a16="http://schemas.microsoft.com/office/drawing/2014/main" id="{348A8AFF-6C4B-4592-BAF6-10D76D720F8C}"/>
                </a:ext>
              </a:extLst>
            </p:cNvPr>
            <p:cNvSpPr txBox="1"/>
            <p:nvPr/>
          </p:nvSpPr>
          <p:spPr>
            <a:xfrm>
              <a:off x="2911979" y="5711682"/>
              <a:ext cx="578161" cy="170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Bing</a:t>
              </a:r>
            </a:p>
          </p:txBody>
        </p: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36655076-16DF-4447-B1C7-CA9442680670}"/>
                </a:ext>
              </a:extLst>
            </p:cNvPr>
            <p:cNvGrpSpPr/>
            <p:nvPr/>
          </p:nvGrpSpPr>
          <p:grpSpPr>
            <a:xfrm>
              <a:off x="2990684" y="5259981"/>
              <a:ext cx="416212" cy="416212"/>
              <a:chOff x="2990684" y="5259981"/>
              <a:chExt cx="416212" cy="416212"/>
            </a:xfrm>
          </p:grpSpPr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CFC99F0E-C1DA-47D0-A445-8B546C054DA7}"/>
                  </a:ext>
                </a:extLst>
              </p:cNvPr>
              <p:cNvSpPr/>
              <p:nvPr/>
            </p:nvSpPr>
            <p:spPr bwMode="auto">
              <a:xfrm>
                <a:off x="2990684" y="5259981"/>
                <a:ext cx="416212" cy="416212"/>
              </a:xfrm>
              <a:prstGeom prst="ellipse">
                <a:avLst/>
              </a:prstGeom>
              <a:solidFill>
                <a:schemeClr val="accent6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4196"/>
                <a:endParaRPr lang="en-US" sz="1200"/>
              </a:p>
            </p:txBody>
          </p:sp>
          <p:pic>
            <p:nvPicPr>
              <p:cNvPr id="593" name="Picture 12" descr="Image result for bing logo">
                <a:extLst>
                  <a:ext uri="{FF2B5EF4-FFF2-40B4-BE49-F238E27FC236}">
                    <a16:creationId xmlns:a16="http://schemas.microsoft.com/office/drawing/2014/main" id="{5027CEC3-63D0-44CB-BA00-CCC7C82FC4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29" t="20589" r="34229" b="20589"/>
              <a:stretch/>
            </p:blipFill>
            <p:spPr bwMode="auto">
              <a:xfrm>
                <a:off x="3092324" y="5325132"/>
                <a:ext cx="212932" cy="285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FD4CB3BA-CA48-4DB2-B931-99B354C13967}"/>
              </a:ext>
            </a:extLst>
          </p:cNvPr>
          <p:cNvGrpSpPr/>
          <p:nvPr/>
        </p:nvGrpSpPr>
        <p:grpSpPr>
          <a:xfrm>
            <a:off x="481716" y="3905945"/>
            <a:ext cx="1324580" cy="405888"/>
            <a:chOff x="3655566" y="4793261"/>
            <a:chExt cx="1358273" cy="416212"/>
          </a:xfrm>
        </p:grpSpPr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E91D150A-7CBF-4556-909D-EAEFEB658322}"/>
                </a:ext>
              </a:extLst>
            </p:cNvPr>
            <p:cNvSpPr/>
            <p:nvPr/>
          </p:nvSpPr>
          <p:spPr bwMode="auto">
            <a:xfrm>
              <a:off x="4597627" y="4793261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96" name="TextBox 595">
              <a:extLst>
                <a:ext uri="{FF2B5EF4-FFF2-40B4-BE49-F238E27FC236}">
                  <a16:creationId xmlns:a16="http://schemas.microsoft.com/office/drawing/2014/main" id="{C3E30C72-5113-4337-B8F5-A529D652B120}"/>
                </a:ext>
              </a:extLst>
            </p:cNvPr>
            <p:cNvSpPr txBox="1"/>
            <p:nvPr/>
          </p:nvSpPr>
          <p:spPr>
            <a:xfrm>
              <a:off x="3655566" y="4821111"/>
              <a:ext cx="863886" cy="3408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Facebook Messenger</a:t>
              </a:r>
            </a:p>
          </p:txBody>
        </p:sp>
        <p:pic>
          <p:nvPicPr>
            <p:cNvPr id="597" name="Picture 125" descr="Image result for facebook messenger logo">
              <a:extLst>
                <a:ext uri="{FF2B5EF4-FFF2-40B4-BE49-F238E27FC236}">
                  <a16:creationId xmlns:a16="http://schemas.microsoft.com/office/drawing/2014/main" id="{33CE37A2-C431-44F9-8986-3527990C4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5669" y="4881303"/>
              <a:ext cx="240129" cy="240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764BAFFA-0130-431D-9169-73A1DB98C64F}"/>
              </a:ext>
            </a:extLst>
          </p:cNvPr>
          <p:cNvGrpSpPr/>
          <p:nvPr/>
        </p:nvGrpSpPr>
        <p:grpSpPr>
          <a:xfrm>
            <a:off x="3187882" y="4034350"/>
            <a:ext cx="563819" cy="609397"/>
            <a:chOff x="2909710" y="4186519"/>
            <a:chExt cx="578161" cy="624899"/>
          </a:xfrm>
        </p:grpSpPr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99CC7AE6-269F-4BAE-A3FD-AA7D152367CA}"/>
                </a:ext>
              </a:extLst>
            </p:cNvPr>
            <p:cNvSpPr/>
            <p:nvPr/>
          </p:nvSpPr>
          <p:spPr bwMode="auto">
            <a:xfrm>
              <a:off x="2990684" y="4395206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A4F7D0B9-6901-4665-8209-90BE93E407E0}"/>
                </a:ext>
              </a:extLst>
            </p:cNvPr>
            <p:cNvSpPr txBox="1"/>
            <p:nvPr/>
          </p:nvSpPr>
          <p:spPr>
            <a:xfrm>
              <a:off x="2909710" y="4186519"/>
              <a:ext cx="578161" cy="170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Skype</a:t>
              </a:r>
            </a:p>
          </p:txBody>
        </p:sp>
        <p:pic>
          <p:nvPicPr>
            <p:cNvPr id="588" name="Picture 587">
              <a:extLst>
                <a:ext uri="{FF2B5EF4-FFF2-40B4-BE49-F238E27FC236}">
                  <a16:creationId xmlns:a16="http://schemas.microsoft.com/office/drawing/2014/main" id="{1ECC0E9B-4567-4CD0-AE34-8D1A43F0D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7078" y="4489903"/>
              <a:ext cx="223424" cy="22681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04" name="Group 25">
            <a:extLst>
              <a:ext uri="{FF2B5EF4-FFF2-40B4-BE49-F238E27FC236}">
                <a16:creationId xmlns:a16="http://schemas.microsoft.com/office/drawing/2014/main" id="{78A9E29B-6E2D-4B8F-B9D9-BC832DA08B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38305" y="3464063"/>
            <a:ext cx="696185" cy="693640"/>
            <a:chOff x="3594" y="922"/>
            <a:chExt cx="547" cy="545"/>
          </a:xfrm>
        </p:grpSpPr>
        <p:sp>
          <p:nvSpPr>
            <p:cNvPr id="613" name="Freeform 27">
              <a:extLst>
                <a:ext uri="{FF2B5EF4-FFF2-40B4-BE49-F238E27FC236}">
                  <a16:creationId xmlns:a16="http://schemas.microsoft.com/office/drawing/2014/main" id="{A960C5E4-CB91-495C-921F-3AEC4715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5" name="Freeform 26">
              <a:extLst>
                <a:ext uri="{FF2B5EF4-FFF2-40B4-BE49-F238E27FC236}">
                  <a16:creationId xmlns:a16="http://schemas.microsoft.com/office/drawing/2014/main" id="{C321A07D-33EC-4030-91FC-C7E858620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6" name="Freeform 27">
              <a:extLst>
                <a:ext uri="{FF2B5EF4-FFF2-40B4-BE49-F238E27FC236}">
                  <a16:creationId xmlns:a16="http://schemas.microsoft.com/office/drawing/2014/main" id="{892EB457-4AF5-444A-8850-E09E1AFA6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004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14" name="Group 25">
            <a:extLst>
              <a:ext uri="{FF2B5EF4-FFF2-40B4-BE49-F238E27FC236}">
                <a16:creationId xmlns:a16="http://schemas.microsoft.com/office/drawing/2014/main" id="{A06CADBB-EE67-4CDC-B006-E7BCA9AFD5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58362" y="3837781"/>
            <a:ext cx="696185" cy="693640"/>
            <a:chOff x="3594" y="922"/>
            <a:chExt cx="547" cy="545"/>
          </a:xfrm>
        </p:grpSpPr>
        <p:sp>
          <p:nvSpPr>
            <p:cNvPr id="615" name="Freeform 27">
              <a:extLst>
                <a:ext uri="{FF2B5EF4-FFF2-40B4-BE49-F238E27FC236}">
                  <a16:creationId xmlns:a16="http://schemas.microsoft.com/office/drawing/2014/main" id="{70CFEF74-06DF-4279-AD3C-A7992FA1C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6" name="Freeform 26">
              <a:extLst>
                <a:ext uri="{FF2B5EF4-FFF2-40B4-BE49-F238E27FC236}">
                  <a16:creationId xmlns:a16="http://schemas.microsoft.com/office/drawing/2014/main" id="{8B1193D9-62D1-4B37-ACBB-A0848FC856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617" name="Freeform 27">
              <a:extLst>
                <a:ext uri="{FF2B5EF4-FFF2-40B4-BE49-F238E27FC236}">
                  <a16:creationId xmlns:a16="http://schemas.microsoft.com/office/drawing/2014/main" id="{C3496E86-B30E-4D51-A392-CB60D3803B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18" name="Group 25">
            <a:extLst>
              <a:ext uri="{FF2B5EF4-FFF2-40B4-BE49-F238E27FC236}">
                <a16:creationId xmlns:a16="http://schemas.microsoft.com/office/drawing/2014/main" id="{100A2B7A-AF9F-415C-B636-D868BBA4CD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17993" y="4296858"/>
            <a:ext cx="696185" cy="693640"/>
            <a:chOff x="3594" y="922"/>
            <a:chExt cx="547" cy="545"/>
          </a:xfrm>
        </p:grpSpPr>
        <p:sp>
          <p:nvSpPr>
            <p:cNvPr id="619" name="Freeform 27">
              <a:extLst>
                <a:ext uri="{FF2B5EF4-FFF2-40B4-BE49-F238E27FC236}">
                  <a16:creationId xmlns:a16="http://schemas.microsoft.com/office/drawing/2014/main" id="{8FF9E190-2804-4264-8D72-394A165EA2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0" name="Freeform 26">
              <a:extLst>
                <a:ext uri="{FF2B5EF4-FFF2-40B4-BE49-F238E27FC236}">
                  <a16:creationId xmlns:a16="http://schemas.microsoft.com/office/drawing/2014/main" id="{960CCC32-426F-4064-AF54-C27505E9E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1" name="Freeform 27">
              <a:extLst>
                <a:ext uri="{FF2B5EF4-FFF2-40B4-BE49-F238E27FC236}">
                  <a16:creationId xmlns:a16="http://schemas.microsoft.com/office/drawing/2014/main" id="{6458A3CD-FA0A-4FF9-A108-7CB87FF02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22" name="Rectangle 621">
            <a:extLst>
              <a:ext uri="{FF2B5EF4-FFF2-40B4-BE49-F238E27FC236}">
                <a16:creationId xmlns:a16="http://schemas.microsoft.com/office/drawing/2014/main" id="{AE847601-4F7C-4472-B264-F7FDCBE3A474}"/>
              </a:ext>
            </a:extLst>
          </p:cNvPr>
          <p:cNvSpPr/>
          <p:nvPr/>
        </p:nvSpPr>
        <p:spPr bwMode="auto">
          <a:xfrm>
            <a:off x="7030381" y="3394993"/>
            <a:ext cx="1699401" cy="355667"/>
          </a:xfrm>
          <a:custGeom>
            <a:avLst/>
            <a:gdLst>
              <a:gd name="connsiteX0" fmla="*/ 0 w 1699401"/>
              <a:gd name="connsiteY0" fmla="*/ 0 h 355667"/>
              <a:gd name="connsiteX1" fmla="*/ 1699401 w 1699401"/>
              <a:gd name="connsiteY1" fmla="*/ 0 h 355667"/>
              <a:gd name="connsiteX2" fmla="*/ 1699401 w 1699401"/>
              <a:gd name="connsiteY2" fmla="*/ 355667 h 355667"/>
              <a:gd name="connsiteX3" fmla="*/ 0 w 1699401"/>
              <a:gd name="connsiteY3" fmla="*/ 355667 h 355667"/>
              <a:gd name="connsiteX4" fmla="*/ 0 w 1699401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9401" h="355667">
                <a:moveTo>
                  <a:pt x="0" y="0"/>
                </a:moveTo>
                <a:lnTo>
                  <a:pt x="1699401" y="0"/>
                </a:lnTo>
                <a:lnTo>
                  <a:pt x="1699401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Bot builder</a:t>
            </a: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0E1042A2-D71F-4287-B7A3-A6874573C360}"/>
              </a:ext>
            </a:extLst>
          </p:cNvPr>
          <p:cNvSpPr/>
          <p:nvPr/>
        </p:nvSpPr>
        <p:spPr bwMode="auto">
          <a:xfrm>
            <a:off x="7726764" y="4006768"/>
            <a:ext cx="1174623" cy="355667"/>
          </a:xfrm>
          <a:custGeom>
            <a:avLst/>
            <a:gdLst>
              <a:gd name="connsiteX0" fmla="*/ 0 w 1174623"/>
              <a:gd name="connsiteY0" fmla="*/ 0 h 355667"/>
              <a:gd name="connsiteX1" fmla="*/ 1174623 w 1174623"/>
              <a:gd name="connsiteY1" fmla="*/ 0 h 355667"/>
              <a:gd name="connsiteX2" fmla="*/ 1174623 w 1174623"/>
              <a:gd name="connsiteY2" fmla="*/ 355667 h 355667"/>
              <a:gd name="connsiteX3" fmla="*/ 0 w 1174623"/>
              <a:gd name="connsiteY3" fmla="*/ 355667 h 355667"/>
              <a:gd name="connsiteX4" fmla="*/ 0 w 1174623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623" h="355667">
                <a:moveTo>
                  <a:pt x="0" y="0"/>
                </a:moveTo>
                <a:lnTo>
                  <a:pt x="1174623" y="0"/>
                </a:lnTo>
                <a:lnTo>
                  <a:pt x="1174623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Platform services</a:t>
            </a: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16A302AE-670A-42B4-BABB-36906AAEF362}"/>
              </a:ext>
            </a:extLst>
          </p:cNvPr>
          <p:cNvSpPr/>
          <p:nvPr/>
        </p:nvSpPr>
        <p:spPr bwMode="auto">
          <a:xfrm>
            <a:off x="7030381" y="4773672"/>
            <a:ext cx="1586996" cy="355667"/>
          </a:xfrm>
          <a:custGeom>
            <a:avLst/>
            <a:gdLst>
              <a:gd name="connsiteX0" fmla="*/ 0 w 1586996"/>
              <a:gd name="connsiteY0" fmla="*/ 0 h 355667"/>
              <a:gd name="connsiteX1" fmla="*/ 1586996 w 1586996"/>
              <a:gd name="connsiteY1" fmla="*/ 0 h 355667"/>
              <a:gd name="connsiteX2" fmla="*/ 1586996 w 1586996"/>
              <a:gd name="connsiteY2" fmla="*/ 355667 h 355667"/>
              <a:gd name="connsiteX3" fmla="*/ 0 w 1586996"/>
              <a:gd name="connsiteY3" fmla="*/ 355667 h 355667"/>
              <a:gd name="connsiteX4" fmla="*/ 0 w 1586996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996" h="355667">
                <a:moveTo>
                  <a:pt x="0" y="0"/>
                </a:moveTo>
                <a:lnTo>
                  <a:pt x="1586996" y="0"/>
                </a:lnTo>
                <a:lnTo>
                  <a:pt x="1586996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Intelligent tools</a:t>
            </a: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16D44CFF-BD9D-4F5B-8E3C-CDACC6CA5CED}"/>
              </a:ext>
            </a:extLst>
          </p:cNvPr>
          <p:cNvSpPr/>
          <p:nvPr/>
        </p:nvSpPr>
        <p:spPr bwMode="auto">
          <a:xfrm flipV="1">
            <a:off x="3485748" y="4978829"/>
            <a:ext cx="1562269" cy="192267"/>
          </a:xfrm>
          <a:custGeom>
            <a:avLst/>
            <a:gdLst>
              <a:gd name="connsiteX0" fmla="*/ 0 w 3183467"/>
              <a:gd name="connsiteY0" fmla="*/ 139700 h 139700"/>
              <a:gd name="connsiteX1" fmla="*/ 1600200 w 3183467"/>
              <a:gd name="connsiteY1" fmla="*/ 139700 h 139700"/>
              <a:gd name="connsiteX2" fmla="*/ 1739900 w 3183467"/>
              <a:gd name="connsiteY2" fmla="*/ 0 h 139700"/>
              <a:gd name="connsiteX3" fmla="*/ 3183467 w 3183467"/>
              <a:gd name="connsiteY3" fmla="*/ 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3467" h="139700">
                <a:moveTo>
                  <a:pt x="0" y="139700"/>
                </a:moveTo>
                <a:lnTo>
                  <a:pt x="1600200" y="139700"/>
                </a:lnTo>
                <a:lnTo>
                  <a:pt x="1739900" y="0"/>
                </a:lnTo>
                <a:lnTo>
                  <a:pt x="3183467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1178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8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8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 to action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1183699" y="1819275"/>
            <a:ext cx="9930342" cy="2527571"/>
          </a:xfrm>
        </p:spPr>
        <p:txBody>
          <a:bodyPr vert="horz" wrap="square" lIns="299662" tIns="224746" rIns="74915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75"/>
              </a:spcBef>
              <a:buNone/>
            </a:pPr>
            <a:r>
              <a:rPr lang="en-US" sz="2800" dirty="0"/>
              <a:t>Build bots—</a:t>
            </a:r>
            <a:r>
              <a:rPr lang="en-US" sz="2800" dirty="0">
                <a:hlinkClick r:id="rId3"/>
              </a:rPr>
              <a:t>https://dev.botframework.com/</a:t>
            </a:r>
            <a:r>
              <a:rPr lang="en-US" sz="28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1475"/>
              </a:spcBef>
              <a:buNone/>
            </a:pPr>
            <a:r>
              <a:rPr lang="en-US" sz="2800" dirty="0"/>
              <a:t>Docs—</a:t>
            </a:r>
            <a:r>
              <a:rPr lang="en-US" sz="2800" u="sng" dirty="0">
                <a:hlinkClick r:id="rId4"/>
              </a:rPr>
              <a:t>https://docs.microsoft.com/en-us/bot-framework/</a:t>
            </a:r>
            <a:endParaRPr lang="en-US" sz="2800" u="sng" dirty="0"/>
          </a:p>
          <a:p>
            <a:pPr marL="0" indent="0">
              <a:lnSpc>
                <a:spcPct val="100000"/>
              </a:lnSpc>
              <a:spcBef>
                <a:spcPts val="1475"/>
              </a:spcBef>
              <a:buNone/>
            </a:pPr>
            <a:r>
              <a:rPr lang="en-US" sz="2800" dirty="0"/>
              <a:t>GitHub—</a:t>
            </a:r>
            <a:r>
              <a:rPr lang="en-US" sz="2800" dirty="0">
                <a:hlinkClick r:id="rId5"/>
              </a:rPr>
              <a:t>https://github.com/Microsoft/BotBuilder</a:t>
            </a:r>
            <a:r>
              <a:rPr lang="en-US" sz="28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1475"/>
              </a:spcBef>
              <a:buNone/>
            </a:pPr>
            <a:r>
              <a:rPr lang="en-US" sz="2800" dirty="0"/>
              <a:t>Continue your education at </a:t>
            </a:r>
            <a:r>
              <a:rPr lang="en-US" sz="2800" dirty="0">
                <a:hlinkClick r:id="rId6"/>
              </a:rPr>
              <a:t>Microsoft Virtual Academy</a:t>
            </a:r>
            <a:r>
              <a:rPr lang="en-US" sz="2800" dirty="0"/>
              <a:t> online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C73105-FF74-4A33-966B-2EC947C9EB2A}"/>
              </a:ext>
            </a:extLst>
          </p:cNvPr>
          <p:cNvSpPr/>
          <p:nvPr/>
        </p:nvSpPr>
        <p:spPr>
          <a:xfrm>
            <a:off x="11333275" y="6321380"/>
            <a:ext cx="629981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734409">
              <a:defRPr/>
            </a:pPr>
            <a:r>
              <a:rPr lang="en-US" sz="1200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1200" kern="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MSBuild</a:t>
            </a:r>
            <a:endParaRPr lang="en-US" sz="1200" kern="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0393E84-0930-47DE-9007-A0788185F859}"/>
              </a:ext>
            </a:extLst>
          </p:cNvPr>
          <p:cNvSpPr/>
          <p:nvPr/>
        </p:nvSpPr>
        <p:spPr bwMode="auto">
          <a:xfrm>
            <a:off x="1189038" y="1819708"/>
            <a:ext cx="9364662" cy="2295092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accent5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73DC38A-410E-4853-AD72-3A28E9B08CB5}"/>
              </a:ext>
            </a:extLst>
          </p:cNvPr>
          <p:cNvSpPr/>
          <p:nvPr/>
        </p:nvSpPr>
        <p:spPr bwMode="auto">
          <a:xfrm>
            <a:off x="1139848" y="2197029"/>
            <a:ext cx="110548" cy="11054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1966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DFC7EA-4739-42B0-A244-D74C4F2CEF88}"/>
              </a:ext>
            </a:extLst>
          </p:cNvPr>
          <p:cNvSpPr/>
          <p:nvPr/>
        </p:nvSpPr>
        <p:spPr bwMode="auto">
          <a:xfrm>
            <a:off x="1139848" y="2787814"/>
            <a:ext cx="110548" cy="11054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1966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AA3F91-AF1A-4E11-B9B0-4DD99E0546D7}"/>
              </a:ext>
            </a:extLst>
          </p:cNvPr>
          <p:cNvSpPr/>
          <p:nvPr/>
        </p:nvSpPr>
        <p:spPr bwMode="auto">
          <a:xfrm>
            <a:off x="1139848" y="3378598"/>
            <a:ext cx="110548" cy="11054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1966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7D0ECB-6A7F-4C43-A78D-438BF6BB68A9}"/>
              </a:ext>
            </a:extLst>
          </p:cNvPr>
          <p:cNvSpPr/>
          <p:nvPr/>
        </p:nvSpPr>
        <p:spPr bwMode="auto">
          <a:xfrm>
            <a:off x="1139848" y="4065368"/>
            <a:ext cx="110548" cy="11054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1966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0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282" y="1713266"/>
            <a:ext cx="11237870" cy="2260106"/>
          </a:xfrm>
        </p:spPr>
        <p:txBody>
          <a:bodyPr/>
          <a:lstStyle/>
          <a:p>
            <a:r>
              <a:rPr lang="en-US" dirty="0"/>
              <a:t>LearnAI - Designing and Architecting Intelligent Agents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http://aka.ms/LearnAI-daaia</a:t>
            </a:r>
            <a:endParaRPr lang="en-US" dirty="0"/>
          </a:p>
        </p:txBody>
      </p:sp>
      <p:sp>
        <p:nvSpPr>
          <p:cNvPr id="5" name="Title 16">
            <a:extLst>
              <a:ext uri="{FF2B5EF4-FFF2-40B4-BE49-F238E27FC236}">
                <a16:creationId xmlns:a16="http://schemas.microsoft.com/office/drawing/2014/main" id="{A59EA4C2-7E62-4580-BA01-BB9139C36ED9}"/>
              </a:ext>
            </a:extLst>
          </p:cNvPr>
          <p:cNvSpPr txBox="1">
            <a:spLocks/>
          </p:cNvSpPr>
          <p:nvPr/>
        </p:nvSpPr>
        <p:spPr>
          <a:xfrm>
            <a:off x="275481" y="295275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17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>
              <a:defRPr/>
            </a:pPr>
            <a:r>
              <a:rPr lang="en-US" sz="4488" dirty="0">
                <a:solidFill>
                  <a:srgbClr val="FFFFFF"/>
                </a:solidFill>
              </a:rPr>
              <a:t>To </a:t>
            </a:r>
            <a:r>
              <a:rPr lang="en-US" sz="4488" dirty="0">
                <a:solidFill>
                  <a:srgbClr val="FFFFFF"/>
                </a:solidFill>
                <a:cs typeface="Segoe UI Semibold" panose="020B0702040204020203" pitchFamily="34" charset="0"/>
              </a:rPr>
              <a:t>learn</a:t>
            </a:r>
            <a:r>
              <a:rPr lang="en-US" sz="4488" dirty="0">
                <a:solidFill>
                  <a:srgbClr val="FFFFFF"/>
                </a:solidFill>
              </a:rPr>
              <a:t> more…</a:t>
            </a:r>
            <a:endParaRPr lang="en-US" sz="4488" spc="-102" dirty="0">
              <a:solidFill>
                <a:srgbClr val="FFFFFF"/>
              </a:solidFill>
            </a:endParaRPr>
          </a:p>
          <a:p>
            <a:pPr defTabSz="932384">
              <a:defRPr/>
            </a:pPr>
            <a:endParaRPr lang="en-US" sz="4488" spc="-102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61934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855" y="466301"/>
            <a:ext cx="11237870" cy="3139036"/>
          </a:xfrm>
        </p:spPr>
        <p:txBody>
          <a:bodyPr/>
          <a:lstStyle/>
          <a:p>
            <a:br>
              <a:rPr lang="en-US" sz="408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br>
              <a:rPr lang="en-US" sz="4488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3"/>
              </a:rPr>
            </a:br>
            <a:r>
              <a:rPr lang="en-US" sz="4488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3"/>
              </a:rPr>
              <a:t>https://github.com/Azure/LearnAI-Airlift</a:t>
            </a:r>
            <a:b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b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itle 16">
            <a:extLst>
              <a:ext uri="{FF2B5EF4-FFF2-40B4-BE49-F238E27FC236}">
                <a16:creationId xmlns:a16="http://schemas.microsoft.com/office/drawing/2014/main" id="{A59EA4C2-7E62-4580-BA01-BB9139C36ED9}"/>
              </a:ext>
            </a:extLst>
          </p:cNvPr>
          <p:cNvSpPr txBox="1">
            <a:spLocks/>
          </p:cNvSpPr>
          <p:nvPr/>
        </p:nvSpPr>
        <p:spPr>
          <a:xfrm>
            <a:off x="275481" y="295275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17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>
              <a:defRPr/>
            </a:pPr>
            <a:r>
              <a:rPr lang="en-US" sz="4488" spc="-102" dirty="0">
                <a:solidFill>
                  <a:srgbClr val="FFFFFF"/>
                </a:solidFill>
                <a:latin typeface="Segoe UI Light"/>
              </a:rPr>
              <a:t>Next Lab: Bots</a:t>
            </a:r>
          </a:p>
          <a:p>
            <a:pPr defTabSz="932384">
              <a:defRPr/>
            </a:pPr>
            <a:endParaRPr lang="en-US" sz="4488" spc="-102" dirty="0">
              <a:solidFill>
                <a:srgbClr val="FFFFFF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739413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953DB6-6993-48F4-96A1-FA71E7D09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2C0019F-C105-4653-9C0C-778ED1DE3A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rosouz@microsoft.com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3B75A-FE3E-4FF4-B863-7759774481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21DFF1C-1EAF-464C-ADD6-1E3D9936EC0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E6843A2-CFFB-4EBB-A113-C9D9A71D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bots</a:t>
            </a:r>
            <a:br>
              <a:rPr lang="en-US" dirty="0"/>
            </a:br>
            <a:r>
              <a:rPr lang="en-US" sz="3600" dirty="0">
                <a:gradFill>
                  <a:gsLst>
                    <a:gs pos="1250">
                      <a:schemeClr val="accent5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rPr>
              <a:t>1,000+ companies engaging us </a:t>
            </a:r>
            <a:endParaRPr lang="en-US" dirty="0">
              <a:gradFill>
                <a:gsLst>
                  <a:gs pos="1250">
                    <a:schemeClr val="accent5"/>
                  </a:gs>
                  <a:gs pos="100000">
                    <a:schemeClr val="accent5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933B761-B932-4B3E-95CD-79D398B17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412511"/>
              </p:ext>
            </p:extLst>
          </p:nvPr>
        </p:nvGraphicFramePr>
        <p:xfrm>
          <a:off x="274639" y="1966299"/>
          <a:ext cx="11889563" cy="4537513"/>
        </p:xfrm>
        <a:graphic>
          <a:graphicData uri="http://schemas.openxmlformats.org/drawingml/2006/table">
            <a:tbl>
              <a:tblPr/>
              <a:tblGrid>
                <a:gridCol w="2011092">
                  <a:extLst>
                    <a:ext uri="{9D8B030D-6E8A-4147-A177-3AD203B41FA5}">
                      <a16:colId xmlns:a16="http://schemas.microsoft.com/office/drawing/2014/main" val="4291641988"/>
                    </a:ext>
                  </a:extLst>
                </a:gridCol>
                <a:gridCol w="604225">
                  <a:extLst>
                    <a:ext uri="{9D8B030D-6E8A-4147-A177-3AD203B41FA5}">
                      <a16:colId xmlns:a16="http://schemas.microsoft.com/office/drawing/2014/main" val="333086972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2161926"/>
                    </a:ext>
                  </a:extLst>
                </a:gridCol>
                <a:gridCol w="970844">
                  <a:extLst>
                    <a:ext uri="{9D8B030D-6E8A-4147-A177-3AD203B41FA5}">
                      <a16:colId xmlns:a16="http://schemas.microsoft.com/office/drawing/2014/main" val="188462320"/>
                    </a:ext>
                  </a:extLst>
                </a:gridCol>
                <a:gridCol w="959556">
                  <a:extLst>
                    <a:ext uri="{9D8B030D-6E8A-4147-A177-3AD203B41FA5}">
                      <a16:colId xmlns:a16="http://schemas.microsoft.com/office/drawing/2014/main" val="509251329"/>
                    </a:ext>
                  </a:extLst>
                </a:gridCol>
                <a:gridCol w="1264355">
                  <a:extLst>
                    <a:ext uri="{9D8B030D-6E8A-4147-A177-3AD203B41FA5}">
                      <a16:colId xmlns:a16="http://schemas.microsoft.com/office/drawing/2014/main" val="7867066"/>
                    </a:ext>
                  </a:extLst>
                </a:gridCol>
                <a:gridCol w="1128889">
                  <a:extLst>
                    <a:ext uri="{9D8B030D-6E8A-4147-A177-3AD203B41FA5}">
                      <a16:colId xmlns:a16="http://schemas.microsoft.com/office/drawing/2014/main" val="2869381990"/>
                    </a:ext>
                  </a:extLst>
                </a:gridCol>
                <a:gridCol w="1399822">
                  <a:extLst>
                    <a:ext uri="{9D8B030D-6E8A-4147-A177-3AD203B41FA5}">
                      <a16:colId xmlns:a16="http://schemas.microsoft.com/office/drawing/2014/main" val="818752154"/>
                    </a:ext>
                  </a:extLst>
                </a:gridCol>
                <a:gridCol w="1072445">
                  <a:extLst>
                    <a:ext uri="{9D8B030D-6E8A-4147-A177-3AD203B41FA5}">
                      <a16:colId xmlns:a16="http://schemas.microsoft.com/office/drawing/2014/main" val="4121031551"/>
                    </a:ext>
                  </a:extLst>
                </a:gridCol>
                <a:gridCol w="846666">
                  <a:extLst>
                    <a:ext uri="{9D8B030D-6E8A-4147-A177-3AD203B41FA5}">
                      <a16:colId xmlns:a16="http://schemas.microsoft.com/office/drawing/2014/main" val="4181150680"/>
                    </a:ext>
                  </a:extLst>
                </a:gridCol>
                <a:gridCol w="818869">
                  <a:extLst>
                    <a:ext uri="{9D8B030D-6E8A-4147-A177-3AD203B41FA5}">
                      <a16:colId xmlns:a16="http://schemas.microsoft.com/office/drawing/2014/main" val="1608632622"/>
                    </a:ext>
                  </a:extLst>
                </a:gridCol>
              </a:tblGrid>
              <a:tr h="407641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Scenario</a:t>
                      </a:r>
                      <a:endParaRPr lang="en-GB" sz="1600" b="1" i="0" u="none" strike="noStrike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82880" marR="36663" marT="54864" marB="73152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Retail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Finance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Insurance</a:t>
                      </a:r>
                      <a:endParaRPr lang="en-GB" sz="1600" b="1" i="0" u="none" strike="noStrike" spc="-20" baseline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Telecoms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Government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Automotive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Manufacturing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Healthcare</a:t>
                      </a:r>
                      <a:endParaRPr lang="en-GB" sz="1600" b="1" i="0" u="none" strike="noStrike" spc="-20" baseline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Media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Events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971947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Customer service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 dirty="0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2851707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Customer retail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1405112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Audio/speech analysis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2685810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Translation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3433177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Surveillance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7583992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Knowledge extraction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999433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Video/photo analysis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9577615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Product identification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186309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Digital assistant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8448647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Footfall analysis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1670029"/>
                  </a:ext>
                </a:extLst>
              </a:tr>
              <a:tr h="5880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HD maps and </a:t>
                      </a:r>
                      <a:br>
                        <a:rPr lang="en-US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</a:br>
                      <a:r>
                        <a:rPr lang="en-US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object detection</a:t>
                      </a:r>
                      <a:endParaRPr lang="en-US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3336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85450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bot?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DACC78-3D3F-4296-91A8-C2F95FD3BBEE}"/>
              </a:ext>
            </a:extLst>
          </p:cNvPr>
          <p:cNvGrpSpPr/>
          <p:nvPr/>
        </p:nvGrpSpPr>
        <p:grpSpPr>
          <a:xfrm>
            <a:off x="3786573" y="1686784"/>
            <a:ext cx="3443480" cy="3443480"/>
            <a:chOff x="3994484" y="1616242"/>
            <a:chExt cx="4203032" cy="4203032"/>
          </a:xfrm>
          <a:solidFill>
            <a:schemeClr val="accent6"/>
          </a:solidFill>
        </p:grpSpPr>
        <p:sp>
          <p:nvSpPr>
            <p:cNvPr id="21" name="Circle: Hollow 20">
              <a:extLst>
                <a:ext uri="{FF2B5EF4-FFF2-40B4-BE49-F238E27FC236}">
                  <a16:creationId xmlns:a16="http://schemas.microsoft.com/office/drawing/2014/main" id="{499A1557-1BA9-4BEA-9204-3D66929E0437}"/>
                </a:ext>
              </a:extLst>
            </p:cNvPr>
            <p:cNvSpPr/>
            <p:nvPr/>
          </p:nvSpPr>
          <p:spPr bwMode="auto">
            <a:xfrm>
              <a:off x="3994484" y="1616242"/>
              <a:ext cx="4203032" cy="4203032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Circle: Hollow 140">
              <a:extLst>
                <a:ext uri="{FF2B5EF4-FFF2-40B4-BE49-F238E27FC236}">
                  <a16:creationId xmlns:a16="http://schemas.microsoft.com/office/drawing/2014/main" id="{AA8CA484-F0E2-4730-8091-2D49196D9CFF}"/>
                </a:ext>
              </a:extLst>
            </p:cNvPr>
            <p:cNvSpPr/>
            <p:nvPr/>
          </p:nvSpPr>
          <p:spPr bwMode="auto">
            <a:xfrm>
              <a:off x="4231907" y="1853665"/>
              <a:ext cx="3728186" cy="3728186"/>
            </a:xfrm>
            <a:prstGeom prst="donut">
              <a:avLst>
                <a:gd name="adj" fmla="val 3796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Circle: Hollow 141">
              <a:extLst>
                <a:ext uri="{FF2B5EF4-FFF2-40B4-BE49-F238E27FC236}">
                  <a16:creationId xmlns:a16="http://schemas.microsoft.com/office/drawing/2014/main" id="{A68CBC5D-0DD7-4B79-A1D9-B6CFF38FDAFB}"/>
                </a:ext>
              </a:extLst>
            </p:cNvPr>
            <p:cNvSpPr/>
            <p:nvPr/>
          </p:nvSpPr>
          <p:spPr bwMode="auto">
            <a:xfrm>
              <a:off x="4524676" y="2146434"/>
              <a:ext cx="3142648" cy="3142648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01" name="Group 1200">
            <a:extLst>
              <a:ext uri="{FF2B5EF4-FFF2-40B4-BE49-F238E27FC236}">
                <a16:creationId xmlns:a16="http://schemas.microsoft.com/office/drawing/2014/main" id="{FA60D946-0232-4905-AA5D-3171FC0E8660}"/>
              </a:ext>
            </a:extLst>
          </p:cNvPr>
          <p:cNvGrpSpPr/>
          <p:nvPr/>
        </p:nvGrpSpPr>
        <p:grpSpPr>
          <a:xfrm>
            <a:off x="4208032" y="2654669"/>
            <a:ext cx="2600566" cy="1507710"/>
            <a:chOff x="5774572" y="2150854"/>
            <a:chExt cx="4837112" cy="2804375"/>
          </a:xfrm>
        </p:grpSpPr>
        <p:grpSp>
          <p:nvGrpSpPr>
            <p:cNvPr id="1200" name="Group 1199">
              <a:extLst>
                <a:ext uri="{FF2B5EF4-FFF2-40B4-BE49-F238E27FC236}">
                  <a16:creationId xmlns:a16="http://schemas.microsoft.com/office/drawing/2014/main" id="{C1B05ED0-8817-4F77-A4F8-EDE1A5026A07}"/>
                </a:ext>
              </a:extLst>
            </p:cNvPr>
            <p:cNvGrpSpPr/>
            <p:nvPr/>
          </p:nvGrpSpPr>
          <p:grpSpPr>
            <a:xfrm>
              <a:off x="5774572" y="2150854"/>
              <a:ext cx="4837112" cy="2804375"/>
              <a:chOff x="5774572" y="2150854"/>
              <a:chExt cx="4837112" cy="2804375"/>
            </a:xfrm>
          </p:grpSpPr>
          <p:sp>
            <p:nvSpPr>
              <p:cNvPr id="234" name="Freeform 167">
                <a:extLst>
                  <a:ext uri="{FF2B5EF4-FFF2-40B4-BE49-F238E27FC236}">
                    <a16:creationId xmlns:a16="http://schemas.microsoft.com/office/drawing/2014/main" id="{9E3F2712-E0E7-496E-8AC3-4F7E1143B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4572" y="4764729"/>
                <a:ext cx="4837112" cy="190500"/>
              </a:xfrm>
              <a:custGeom>
                <a:avLst/>
                <a:gdLst>
                  <a:gd name="T0" fmla="*/ 0 w 1524"/>
                  <a:gd name="T1" fmla="*/ 0 h 60"/>
                  <a:gd name="T2" fmla="*/ 0 w 1524"/>
                  <a:gd name="T3" fmla="*/ 4 h 60"/>
                  <a:gd name="T4" fmla="*/ 56 w 1524"/>
                  <a:gd name="T5" fmla="*/ 60 h 60"/>
                  <a:gd name="T6" fmla="*/ 1468 w 1524"/>
                  <a:gd name="T7" fmla="*/ 60 h 60"/>
                  <a:gd name="T8" fmla="*/ 1524 w 1524"/>
                  <a:gd name="T9" fmla="*/ 4 h 60"/>
                  <a:gd name="T10" fmla="*/ 1524 w 1524"/>
                  <a:gd name="T11" fmla="*/ 0 h 60"/>
                  <a:gd name="T12" fmla="*/ 0 w 1524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4" h="60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5"/>
                      <a:pt x="25" y="60"/>
                      <a:pt x="56" y="60"/>
                    </a:cubicBezTo>
                    <a:cubicBezTo>
                      <a:pt x="1468" y="60"/>
                      <a:pt x="1468" y="60"/>
                      <a:pt x="1468" y="60"/>
                    </a:cubicBezTo>
                    <a:cubicBezTo>
                      <a:pt x="1499" y="60"/>
                      <a:pt x="1524" y="35"/>
                      <a:pt x="1524" y="4"/>
                    </a:cubicBezTo>
                    <a:cubicBezTo>
                      <a:pt x="1524" y="0"/>
                      <a:pt x="1524" y="0"/>
                      <a:pt x="152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94">
                  <a:latin typeface="Segoe UI Semibold" panose="020B0702040204020203" pitchFamily="34" charset="0"/>
                </a:endParaRPr>
              </a:p>
            </p:txBody>
          </p:sp>
          <p:grpSp>
            <p:nvGrpSpPr>
              <p:cNvPr id="1199" name="Group 1198">
                <a:extLst>
                  <a:ext uri="{FF2B5EF4-FFF2-40B4-BE49-F238E27FC236}">
                    <a16:creationId xmlns:a16="http://schemas.microsoft.com/office/drawing/2014/main" id="{2B6022AA-7A52-4AFA-8506-70C8C4C6BC8D}"/>
                  </a:ext>
                </a:extLst>
              </p:cNvPr>
              <p:cNvGrpSpPr/>
              <p:nvPr/>
            </p:nvGrpSpPr>
            <p:grpSpPr>
              <a:xfrm>
                <a:off x="6321490" y="2150854"/>
                <a:ext cx="3748087" cy="2549525"/>
                <a:chOff x="6321490" y="2150854"/>
                <a:chExt cx="3748087" cy="2549525"/>
              </a:xfrm>
            </p:grpSpPr>
            <p:sp>
              <p:nvSpPr>
                <p:cNvPr id="1117" name="Rectangle 164">
                  <a:extLst>
                    <a:ext uri="{FF2B5EF4-FFF2-40B4-BE49-F238E27FC236}">
                      <a16:creationId xmlns:a16="http://schemas.microsoft.com/office/drawing/2014/main" id="{EC243A6B-3A0B-42AA-B9CC-3D4EBF12B9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1490" y="2150854"/>
                  <a:ext cx="3748087" cy="25495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294">
                    <a:latin typeface="Segoe UI Semibold" panose="020B0702040204020203" pitchFamily="34" charset="0"/>
                  </a:endParaRPr>
                </a:p>
              </p:txBody>
            </p:sp>
            <p:grpSp>
              <p:nvGrpSpPr>
                <p:cNvPr id="1198" name="Group 1197">
                  <a:extLst>
                    <a:ext uri="{FF2B5EF4-FFF2-40B4-BE49-F238E27FC236}">
                      <a16:creationId xmlns:a16="http://schemas.microsoft.com/office/drawing/2014/main" id="{9411A80A-C2A3-439B-B808-FD3B315EFDB0}"/>
                    </a:ext>
                  </a:extLst>
                </p:cNvPr>
                <p:cNvGrpSpPr/>
                <p:nvPr/>
              </p:nvGrpSpPr>
              <p:grpSpPr>
                <a:xfrm>
                  <a:off x="6448489" y="2208004"/>
                  <a:ext cx="3494088" cy="2378075"/>
                  <a:chOff x="6448489" y="2208004"/>
                  <a:chExt cx="3494088" cy="2378075"/>
                </a:xfrm>
              </p:grpSpPr>
              <p:sp>
                <p:nvSpPr>
                  <p:cNvPr id="1119" name="Rectangle 166">
                    <a:extLst>
                      <a:ext uri="{FF2B5EF4-FFF2-40B4-BE49-F238E27FC236}">
                        <a16:creationId xmlns:a16="http://schemas.microsoft.com/office/drawing/2014/main" id="{24DA9BE7-0342-4639-9C58-F6713256D0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448490" y="2350879"/>
                    <a:ext cx="3494087" cy="2235200"/>
                  </a:xfrm>
                  <a:prstGeom prst="rect">
                    <a:avLst/>
                  </a:pr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294">
                      <a:latin typeface="Segoe UI Semibold" panose="020B0702040204020203" pitchFamily="34" charset="0"/>
                    </a:endParaRPr>
                  </a:p>
                </p:txBody>
              </p:sp>
              <p:grpSp>
                <p:nvGrpSpPr>
                  <p:cNvPr id="1197" name="Group 1196">
                    <a:extLst>
                      <a:ext uri="{FF2B5EF4-FFF2-40B4-BE49-F238E27FC236}">
                        <a16:creationId xmlns:a16="http://schemas.microsoft.com/office/drawing/2014/main" id="{1C567710-E178-4DC4-A81F-E719A2A3244A}"/>
                      </a:ext>
                    </a:extLst>
                  </p:cNvPr>
                  <p:cNvGrpSpPr/>
                  <p:nvPr/>
                </p:nvGrpSpPr>
                <p:grpSpPr>
                  <a:xfrm>
                    <a:off x="6448489" y="2208004"/>
                    <a:ext cx="3494088" cy="2378075"/>
                    <a:chOff x="6448489" y="2208004"/>
                    <a:chExt cx="3494088" cy="2378075"/>
                  </a:xfrm>
                </p:grpSpPr>
                <p:sp>
                  <p:nvSpPr>
                    <p:cNvPr id="1118" name="Oval 165">
                      <a:extLst>
                        <a:ext uri="{FF2B5EF4-FFF2-40B4-BE49-F238E27FC236}">
                          <a16:creationId xmlns:a16="http://schemas.microsoft.com/office/drawing/2014/main" id="{D58784F5-6510-495E-85DA-773F5A975D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62990" y="2208004"/>
                      <a:ext cx="66675" cy="666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4915" tIns="37458" rIns="74915" bIns="3745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2294">
                        <a:latin typeface="Segoe UI Semibold" panose="020B0702040204020203" pitchFamily="34" charset="0"/>
                      </a:endParaRPr>
                    </a:p>
                  </p:txBody>
                </p:sp>
                <p:grpSp>
                  <p:nvGrpSpPr>
                    <p:cNvPr id="1194" name="Group 1193">
                      <a:extLst>
                        <a:ext uri="{FF2B5EF4-FFF2-40B4-BE49-F238E27FC236}">
                          <a16:creationId xmlns:a16="http://schemas.microsoft.com/office/drawing/2014/main" id="{A6C9D70B-2ED2-4C25-A2A8-B2298EFEC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061007"/>
                      <a:ext cx="3494088" cy="205860"/>
                      <a:chOff x="6448489" y="3001836"/>
                      <a:chExt cx="3494088" cy="205860"/>
                    </a:xfrm>
                  </p:grpSpPr>
                  <p:sp>
                    <p:nvSpPr>
                      <p:cNvPr id="268" name="Freeform 87">
                        <a:extLst>
                          <a:ext uri="{FF2B5EF4-FFF2-40B4-BE49-F238E27FC236}">
                            <a16:creationId xmlns:a16="http://schemas.microsoft.com/office/drawing/2014/main" id="{820BC94B-2BEF-431A-896A-CCBB4B1242C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001836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1" name="Freeform 87">
                        <a:extLst>
                          <a:ext uri="{FF2B5EF4-FFF2-40B4-BE49-F238E27FC236}">
                            <a16:creationId xmlns:a16="http://schemas.microsoft.com/office/drawing/2014/main" id="{F37B7EEE-0796-4A27-8902-48E8AFD901C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001836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5" name="Group 1194">
                      <a:extLst>
                        <a:ext uri="{FF2B5EF4-FFF2-40B4-BE49-F238E27FC236}">
                          <a16:creationId xmlns:a16="http://schemas.microsoft.com/office/drawing/2014/main" id="{DB32AEA5-F90C-4CD6-9D3E-B941E5C800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2728424"/>
                      <a:ext cx="3494088" cy="211421"/>
                      <a:chOff x="6448489" y="2673574"/>
                      <a:chExt cx="3494088" cy="211421"/>
                    </a:xfrm>
                  </p:grpSpPr>
                  <p:sp>
                    <p:nvSpPr>
                      <p:cNvPr id="269" name="Freeform 88">
                        <a:extLst>
                          <a:ext uri="{FF2B5EF4-FFF2-40B4-BE49-F238E27FC236}">
                            <a16:creationId xmlns:a16="http://schemas.microsoft.com/office/drawing/2014/main" id="{79C90842-AE30-4698-B730-5B7EBD46230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2673574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2" name="Freeform 88">
                        <a:extLst>
                          <a:ext uri="{FF2B5EF4-FFF2-40B4-BE49-F238E27FC236}">
                            <a16:creationId xmlns:a16="http://schemas.microsoft.com/office/drawing/2014/main" id="{DE2CD7FD-AE81-4AB7-8DE6-0FFD4C939BC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2673574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6" name="Group 1195">
                      <a:extLst>
                        <a:ext uri="{FF2B5EF4-FFF2-40B4-BE49-F238E27FC236}">
                          <a16:creationId xmlns:a16="http://schemas.microsoft.com/office/drawing/2014/main" id="{AC633AD2-6BED-4C1E-82E8-E4B6209C22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2395841"/>
                      <a:ext cx="3494088" cy="211421"/>
                      <a:chOff x="6448489" y="2350878"/>
                      <a:chExt cx="3494088" cy="211421"/>
                    </a:xfrm>
                  </p:grpSpPr>
                  <p:sp>
                    <p:nvSpPr>
                      <p:cNvPr id="270" name="Freeform 89">
                        <a:extLst>
                          <a:ext uri="{FF2B5EF4-FFF2-40B4-BE49-F238E27FC236}">
                            <a16:creationId xmlns:a16="http://schemas.microsoft.com/office/drawing/2014/main" id="{DC25878A-6EC6-42DB-A53E-296C240DAABA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2350878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3" name="Freeform 89">
                        <a:extLst>
                          <a:ext uri="{FF2B5EF4-FFF2-40B4-BE49-F238E27FC236}">
                            <a16:creationId xmlns:a16="http://schemas.microsoft.com/office/drawing/2014/main" id="{17F5EC45-84B3-4DC4-ADE1-754A4AFE1CF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2350878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1" name="Group 1190">
                      <a:extLst>
                        <a:ext uri="{FF2B5EF4-FFF2-40B4-BE49-F238E27FC236}">
                          <a16:creationId xmlns:a16="http://schemas.microsoft.com/office/drawing/2014/main" id="{306A529E-E776-4758-8EF8-584FDD7FA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4053195"/>
                      <a:ext cx="3494088" cy="205860"/>
                      <a:chOff x="6448489" y="3923399"/>
                      <a:chExt cx="3494088" cy="205860"/>
                    </a:xfrm>
                  </p:grpSpPr>
                  <p:sp>
                    <p:nvSpPr>
                      <p:cNvPr id="276" name="Freeform 87">
                        <a:extLst>
                          <a:ext uri="{FF2B5EF4-FFF2-40B4-BE49-F238E27FC236}">
                            <a16:creationId xmlns:a16="http://schemas.microsoft.com/office/drawing/2014/main" id="{4A7ECAF6-72F8-41F4-B523-36DD7C694D8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9" name="Freeform 87">
                        <a:extLst>
                          <a:ext uri="{FF2B5EF4-FFF2-40B4-BE49-F238E27FC236}">
                            <a16:creationId xmlns:a16="http://schemas.microsoft.com/office/drawing/2014/main" id="{143E76D5-E52A-461D-83F9-467EEFD13AA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2" name="Group 1191">
                      <a:extLst>
                        <a:ext uri="{FF2B5EF4-FFF2-40B4-BE49-F238E27FC236}">
                          <a16:creationId xmlns:a16="http://schemas.microsoft.com/office/drawing/2014/main" id="{80ACD4FA-4EA3-4415-8BBF-DC5C4C2C95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720612"/>
                      <a:ext cx="3494088" cy="211421"/>
                      <a:chOff x="6448489" y="3595137"/>
                      <a:chExt cx="3494088" cy="211421"/>
                    </a:xfrm>
                  </p:grpSpPr>
                  <p:sp>
                    <p:nvSpPr>
                      <p:cNvPr id="277" name="Freeform 88">
                        <a:extLst>
                          <a:ext uri="{FF2B5EF4-FFF2-40B4-BE49-F238E27FC236}">
                            <a16:creationId xmlns:a16="http://schemas.microsoft.com/office/drawing/2014/main" id="{1EF11A9A-DB3E-45FA-A821-F1B413498D1B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595137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80" name="Freeform 88">
                        <a:extLst>
                          <a:ext uri="{FF2B5EF4-FFF2-40B4-BE49-F238E27FC236}">
                            <a16:creationId xmlns:a16="http://schemas.microsoft.com/office/drawing/2014/main" id="{2B37EB06-9F15-4DFF-81DD-3BF16FE464A6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595137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3" name="Group 1192">
                      <a:extLst>
                        <a:ext uri="{FF2B5EF4-FFF2-40B4-BE49-F238E27FC236}">
                          <a16:creationId xmlns:a16="http://schemas.microsoft.com/office/drawing/2014/main" id="{59949678-3036-4F8F-800E-10DFDF183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388029"/>
                      <a:ext cx="3494088" cy="211421"/>
                      <a:chOff x="6448489" y="3272441"/>
                      <a:chExt cx="3494088" cy="211421"/>
                    </a:xfrm>
                  </p:grpSpPr>
                  <p:sp>
                    <p:nvSpPr>
                      <p:cNvPr id="278" name="Freeform 89">
                        <a:extLst>
                          <a:ext uri="{FF2B5EF4-FFF2-40B4-BE49-F238E27FC236}">
                            <a16:creationId xmlns:a16="http://schemas.microsoft.com/office/drawing/2014/main" id="{F9D0DD7A-4965-4667-8A27-3CADD363230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272441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81" name="Freeform 89">
                        <a:extLst>
                          <a:ext uri="{FF2B5EF4-FFF2-40B4-BE49-F238E27FC236}">
                            <a16:creationId xmlns:a16="http://schemas.microsoft.com/office/drawing/2014/main" id="{CE213499-D314-46F0-B81A-E01A5C894DC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272441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288" name="Group 287">
                      <a:extLst>
                        <a:ext uri="{FF2B5EF4-FFF2-40B4-BE49-F238E27FC236}">
                          <a16:creationId xmlns:a16="http://schemas.microsoft.com/office/drawing/2014/main" id="{FB215272-A240-4A53-BDE1-A83F892CEF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4380219"/>
                      <a:ext cx="3494088" cy="205860"/>
                      <a:chOff x="6448489" y="3923399"/>
                      <a:chExt cx="3494088" cy="205860"/>
                    </a:xfrm>
                  </p:grpSpPr>
                  <p:sp>
                    <p:nvSpPr>
                      <p:cNvPr id="289" name="Freeform 87">
                        <a:extLst>
                          <a:ext uri="{FF2B5EF4-FFF2-40B4-BE49-F238E27FC236}">
                            <a16:creationId xmlns:a16="http://schemas.microsoft.com/office/drawing/2014/main" id="{79E29ADE-D6BE-4362-81C8-5D7437AFE39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90" name="Freeform 87">
                        <a:extLst>
                          <a:ext uri="{FF2B5EF4-FFF2-40B4-BE49-F238E27FC236}">
                            <a16:creationId xmlns:a16="http://schemas.microsoft.com/office/drawing/2014/main" id="{5B215F8F-079A-4A2B-9F00-785D3CADEFE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0735A7B5-0411-4474-84C0-F7BD521AD702}"/>
                </a:ext>
              </a:extLst>
            </p:cNvPr>
            <p:cNvSpPr/>
            <p:nvPr/>
          </p:nvSpPr>
          <p:spPr>
            <a:xfrm>
              <a:off x="6448489" y="2916722"/>
              <a:ext cx="3494088" cy="115777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vl="0" algn="ctr"/>
              <a:r>
                <a:rPr lang="en-US" sz="2294">
                  <a:solidFill>
                    <a:schemeClr val="tx2">
                      <a:lumMod val="1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{ Your Code }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B2579F7-4CEA-4C5E-A95A-B73B227BF174}"/>
              </a:ext>
            </a:extLst>
          </p:cNvPr>
          <p:cNvSpPr/>
          <p:nvPr/>
        </p:nvSpPr>
        <p:spPr bwMode="auto">
          <a:xfrm>
            <a:off x="6893591" y="2980718"/>
            <a:ext cx="1699267" cy="236642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E53B5BF-7B86-49D2-A4D1-7458BD50F0CC}"/>
              </a:ext>
            </a:extLst>
          </p:cNvPr>
          <p:cNvSpPr/>
          <p:nvPr/>
        </p:nvSpPr>
        <p:spPr bwMode="auto">
          <a:xfrm>
            <a:off x="6696445" y="1884587"/>
            <a:ext cx="1119788" cy="615094"/>
          </a:xfrm>
          <a:custGeom>
            <a:avLst/>
            <a:gdLst>
              <a:gd name="connsiteX0" fmla="*/ 0 w 1366788"/>
              <a:gd name="connsiteY0" fmla="*/ 750770 h 750770"/>
              <a:gd name="connsiteX1" fmla="*/ 0 w 1366788"/>
              <a:gd name="connsiteY1" fmla="*/ 0 h 750770"/>
              <a:gd name="connsiteX2" fmla="*/ 1366788 w 1366788"/>
              <a:gd name="connsiteY2" fmla="*/ 0 h 75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6788" h="750770">
                <a:moveTo>
                  <a:pt x="0" y="750770"/>
                </a:moveTo>
                <a:lnTo>
                  <a:pt x="0" y="0"/>
                </a:lnTo>
                <a:lnTo>
                  <a:pt x="1366788" y="0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16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4FD0E7-A968-4FEB-AADC-11450F7FAA30}"/>
              </a:ext>
            </a:extLst>
          </p:cNvPr>
          <p:cNvSpPr/>
          <p:nvPr/>
        </p:nvSpPr>
        <p:spPr>
          <a:xfrm>
            <a:off x="1189038" y="5664034"/>
            <a:ext cx="2306605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REST endpoint</a:t>
            </a:r>
          </a:p>
          <a:p>
            <a:pPr algn="ctr" defTabSz="763974" fontAlgn="base">
              <a:spcBef>
                <a:spcPts val="246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  <a:hlinkClick r:id="rId3"/>
              </a:rPr>
              <a:t>Direct Line Protocol</a:t>
            </a:r>
            <a:endParaRPr lang="en-US" sz="16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DC93883-0C12-4D23-8506-A1E1419CB654}"/>
              </a:ext>
            </a:extLst>
          </p:cNvPr>
          <p:cNvSpPr/>
          <p:nvPr/>
        </p:nvSpPr>
        <p:spPr>
          <a:xfrm>
            <a:off x="4379611" y="5664034"/>
            <a:ext cx="2124970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Conversational and business logic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AE6C37D-E2B3-4C70-8B98-B168340F0CAC}"/>
              </a:ext>
            </a:extLst>
          </p:cNvPr>
          <p:cNvSpPr/>
          <p:nvPr/>
        </p:nvSpPr>
        <p:spPr>
          <a:xfrm>
            <a:off x="6979132" y="5664035"/>
            <a:ext cx="1640252" cy="704205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Canvas aware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6AA8912-8BDF-4F1B-9E5C-4E9828DCEEE2}"/>
              </a:ext>
            </a:extLst>
          </p:cNvPr>
          <p:cNvSpPr/>
          <p:nvPr/>
        </p:nvSpPr>
        <p:spPr>
          <a:xfrm>
            <a:off x="9093937" y="5664035"/>
            <a:ext cx="1744083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Context</a:t>
            </a:r>
            <a:b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sensitive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DA15C0-E502-40CE-8DC2-2060D6D79AE7}"/>
              </a:ext>
            </a:extLst>
          </p:cNvPr>
          <p:cNvCxnSpPr/>
          <p:nvPr/>
        </p:nvCxnSpPr>
        <p:spPr>
          <a:xfrm>
            <a:off x="4142335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388E534-80CC-4D3F-9CAB-CC18BF429FDA}"/>
              </a:ext>
            </a:extLst>
          </p:cNvPr>
          <p:cNvCxnSpPr/>
          <p:nvPr/>
        </p:nvCxnSpPr>
        <p:spPr>
          <a:xfrm>
            <a:off x="6741857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82A2ED2-308C-4275-837D-1D9B0885C5E9}"/>
              </a:ext>
            </a:extLst>
          </p:cNvPr>
          <p:cNvCxnSpPr/>
          <p:nvPr/>
        </p:nvCxnSpPr>
        <p:spPr>
          <a:xfrm>
            <a:off x="8856660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0201BC2-800E-4354-8058-93BC8E79784E}"/>
              </a:ext>
            </a:extLst>
          </p:cNvPr>
          <p:cNvGrpSpPr/>
          <p:nvPr/>
        </p:nvGrpSpPr>
        <p:grpSpPr>
          <a:xfrm>
            <a:off x="7129242" y="3732758"/>
            <a:ext cx="2906699" cy="1326394"/>
            <a:chOff x="1941810" y="1585976"/>
            <a:chExt cx="3547850" cy="161896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FD791E4-D600-4D43-ACBE-A0E3DA6B1367}"/>
                </a:ext>
              </a:extLst>
            </p:cNvPr>
            <p:cNvSpPr/>
            <p:nvPr/>
          </p:nvSpPr>
          <p:spPr bwMode="auto">
            <a:xfrm>
              <a:off x="2122609" y="1765359"/>
              <a:ext cx="1257364" cy="1260198"/>
            </a:xfrm>
            <a:prstGeom prst="ellipse">
              <a:avLst/>
            </a:prstGeom>
            <a:solidFill>
              <a:srgbClr val="107C10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4915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SDK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F35858-F629-402E-94DF-8F760CBADA7F}"/>
                </a:ext>
              </a:extLst>
            </p:cNvPr>
            <p:cNvSpPr/>
            <p:nvPr/>
          </p:nvSpPr>
          <p:spPr>
            <a:xfrm>
              <a:off x="3569856" y="2188843"/>
              <a:ext cx="1919804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Bot builder SDK</a:t>
              </a: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C843C50A-BBFF-4F27-84B7-2E9447C03621}"/>
                </a:ext>
              </a:extLst>
            </p:cNvPr>
            <p:cNvSpPr/>
            <p:nvPr/>
          </p:nvSpPr>
          <p:spPr bwMode="auto">
            <a:xfrm>
              <a:off x="1941810" y="1585976"/>
              <a:ext cx="1618963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37D10252-5403-4304-B658-EE8BEC8310B2}"/>
              </a:ext>
            </a:extLst>
          </p:cNvPr>
          <p:cNvGrpSpPr/>
          <p:nvPr/>
        </p:nvGrpSpPr>
        <p:grpSpPr>
          <a:xfrm>
            <a:off x="7257286" y="1149728"/>
            <a:ext cx="3082560" cy="1326394"/>
            <a:chOff x="8230756" y="412084"/>
            <a:chExt cx="3762502" cy="1618966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E3E0330-A24A-4A67-8A2A-B8230A8906EE}"/>
                </a:ext>
              </a:extLst>
            </p:cNvPr>
            <p:cNvSpPr/>
            <p:nvPr/>
          </p:nvSpPr>
          <p:spPr bwMode="auto">
            <a:xfrm>
              <a:off x="8411555" y="591468"/>
              <a:ext cx="1257364" cy="1260198"/>
            </a:xfrm>
            <a:prstGeom prst="ellipse">
              <a:avLst/>
            </a:prstGeom>
            <a:solidFill>
              <a:schemeClr val="accent3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Platform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8CF5552-364D-4B5E-85E6-E8BE23586CF2}"/>
                </a:ext>
              </a:extLst>
            </p:cNvPr>
            <p:cNvSpPr/>
            <p:nvPr/>
          </p:nvSpPr>
          <p:spPr>
            <a:xfrm>
              <a:off x="9942597" y="1014951"/>
              <a:ext cx="2050661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6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Platform services</a:t>
              </a:r>
            </a:p>
          </p:txBody>
        </p:sp>
        <p:sp>
          <p:nvSpPr>
            <p:cNvPr id="163" name="Circle: Hollow 162">
              <a:extLst>
                <a:ext uri="{FF2B5EF4-FFF2-40B4-BE49-F238E27FC236}">
                  <a16:creationId xmlns:a16="http://schemas.microsoft.com/office/drawing/2014/main" id="{073BDFE5-88EE-4543-9407-DD0C479E3E7B}"/>
                </a:ext>
              </a:extLst>
            </p:cNvPr>
            <p:cNvSpPr/>
            <p:nvPr/>
          </p:nvSpPr>
          <p:spPr bwMode="auto">
            <a:xfrm>
              <a:off x="8230756" y="412084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7129EEF-C248-4152-B528-46EB33D587B2}"/>
              </a:ext>
            </a:extLst>
          </p:cNvPr>
          <p:cNvSpPr/>
          <p:nvPr/>
        </p:nvSpPr>
        <p:spPr bwMode="auto">
          <a:xfrm flipV="1">
            <a:off x="6177675" y="4620962"/>
            <a:ext cx="998487" cy="109520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7C761D-D8B2-454C-9CD0-7D29CC5B17C5}"/>
              </a:ext>
            </a:extLst>
          </p:cNvPr>
          <p:cNvGrpSpPr/>
          <p:nvPr/>
        </p:nvGrpSpPr>
        <p:grpSpPr>
          <a:xfrm>
            <a:off x="1421604" y="2394996"/>
            <a:ext cx="1342311" cy="1625349"/>
            <a:chOff x="8984518" y="2407700"/>
            <a:chExt cx="1638394" cy="1983864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3828428-3D7C-4992-81AC-72251EB0F795}"/>
                </a:ext>
              </a:extLst>
            </p:cNvPr>
            <p:cNvSpPr/>
            <p:nvPr/>
          </p:nvSpPr>
          <p:spPr bwMode="auto">
            <a:xfrm>
              <a:off x="9165317" y="2587084"/>
              <a:ext cx="1257364" cy="1260198"/>
            </a:xfrm>
            <a:prstGeom prst="ellipse">
              <a:avLst/>
            </a:prstGeom>
            <a:solidFill>
              <a:schemeClr val="accent2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cs typeface="Segoe UI" pitchFamily="34" charset="0"/>
                </a:rPr>
                <a:t>HTTP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9C646E0-9F3C-45ED-BC2D-3D4BF01E8A12}"/>
                </a:ext>
              </a:extLst>
            </p:cNvPr>
            <p:cNvSpPr/>
            <p:nvPr/>
          </p:nvSpPr>
          <p:spPr>
            <a:xfrm>
              <a:off x="9041597" y="4032647"/>
              <a:ext cx="1581315" cy="358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311">
                  <a:solidFill>
                    <a:srgbClr val="FFFFFF"/>
                  </a:solidFill>
                  <a:latin typeface="Segoe UI Semibold" panose="020B0702040204020203" pitchFamily="34" charset="0"/>
                </a:rPr>
                <a:t>REST Endpoint</a:t>
              </a:r>
            </a:p>
          </p:txBody>
        </p:sp>
        <p:sp>
          <p:nvSpPr>
            <p:cNvPr id="64" name="Circle: Hollow 63">
              <a:extLst>
                <a:ext uri="{FF2B5EF4-FFF2-40B4-BE49-F238E27FC236}">
                  <a16:creationId xmlns:a16="http://schemas.microsoft.com/office/drawing/2014/main" id="{8254CF4C-0C2A-4892-9B6D-C20A5929516F}"/>
                </a:ext>
              </a:extLst>
            </p:cNvPr>
            <p:cNvSpPr/>
            <p:nvPr/>
          </p:nvSpPr>
          <p:spPr bwMode="auto">
            <a:xfrm>
              <a:off x="8984518" y="2407700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7993AFC-8176-4B79-8C3F-AC47F7A82A8B}"/>
              </a:ext>
            </a:extLst>
          </p:cNvPr>
          <p:cNvSpPr/>
          <p:nvPr/>
        </p:nvSpPr>
        <p:spPr bwMode="auto">
          <a:xfrm rot="10800000">
            <a:off x="2715969" y="3222435"/>
            <a:ext cx="1086222" cy="123173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pic>
        <p:nvPicPr>
          <p:cNvPr id="1026" name="Picture 2" descr="Image result for Swagger api">
            <a:hlinkClick r:id="rId4"/>
            <a:extLst>
              <a:ext uri="{FF2B5EF4-FFF2-40B4-BE49-F238E27FC236}">
                <a16:creationId xmlns:a16="http://schemas.microsoft.com/office/drawing/2014/main" id="{8F26222C-F702-47DA-8B35-89504C302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858" y="5847078"/>
            <a:ext cx="385475" cy="38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A80922EB-B550-481D-BB9B-1AF2D2A4DB84}"/>
              </a:ext>
            </a:extLst>
          </p:cNvPr>
          <p:cNvGrpSpPr/>
          <p:nvPr/>
        </p:nvGrpSpPr>
        <p:grpSpPr>
          <a:xfrm>
            <a:off x="7685824" y="6046097"/>
            <a:ext cx="340996" cy="340996"/>
            <a:chOff x="2990684" y="5259981"/>
            <a:chExt cx="416212" cy="416212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7B189EB-9115-4C07-B848-DD3F6083B747}"/>
                </a:ext>
              </a:extLst>
            </p:cNvPr>
            <p:cNvSpPr/>
            <p:nvPr/>
          </p:nvSpPr>
          <p:spPr bwMode="auto">
            <a:xfrm>
              <a:off x="2990684" y="5259981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72" name="Picture 12" descr="Image result for bing logo">
              <a:extLst>
                <a:ext uri="{FF2B5EF4-FFF2-40B4-BE49-F238E27FC236}">
                  <a16:creationId xmlns:a16="http://schemas.microsoft.com/office/drawing/2014/main" id="{CBF594DD-6FEE-483C-BC68-CACB27674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29" t="20589" r="34229" b="20589"/>
            <a:stretch/>
          </p:blipFill>
          <p:spPr bwMode="auto">
            <a:xfrm>
              <a:off x="3092324" y="5325132"/>
              <a:ext cx="212932" cy="285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CC05C78-FC09-4E36-867D-330D0DD0063A}"/>
              </a:ext>
            </a:extLst>
          </p:cNvPr>
          <p:cNvGrpSpPr/>
          <p:nvPr/>
        </p:nvGrpSpPr>
        <p:grpSpPr>
          <a:xfrm>
            <a:off x="7151079" y="6046097"/>
            <a:ext cx="340996" cy="340996"/>
            <a:chOff x="5156251" y="4065890"/>
            <a:chExt cx="416212" cy="416212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F682105-B14F-466B-A7B6-3A091B98C0BC}"/>
                </a:ext>
              </a:extLst>
            </p:cNvPr>
            <p:cNvSpPr/>
            <p:nvPr/>
          </p:nvSpPr>
          <p:spPr bwMode="auto">
            <a:xfrm>
              <a:off x="5156251" y="4065890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E27C81B-DC3C-4236-AFD8-8C279E170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2645" y="4160587"/>
              <a:ext cx="223424" cy="22681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6F63D19-9C42-4677-8DD2-9CABDC6C008F}"/>
              </a:ext>
            </a:extLst>
          </p:cNvPr>
          <p:cNvGrpSpPr/>
          <p:nvPr/>
        </p:nvGrpSpPr>
        <p:grpSpPr>
          <a:xfrm>
            <a:off x="8220569" y="6046097"/>
            <a:ext cx="340996" cy="340996"/>
            <a:chOff x="8230756" y="6036032"/>
            <a:chExt cx="416212" cy="416212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72A2DC9-44A8-4517-95C5-1592A6509244}"/>
                </a:ext>
              </a:extLst>
            </p:cNvPr>
            <p:cNvSpPr/>
            <p:nvPr/>
          </p:nvSpPr>
          <p:spPr bwMode="auto">
            <a:xfrm>
              <a:off x="8230756" y="6036032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ABF7C46-9F4F-4EEA-9ABF-78FEEF5D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18431" y="6123707"/>
              <a:ext cx="240862" cy="2408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6C37C5F8-83B9-431B-892C-26E82E7DE4E4}"/>
              </a:ext>
            </a:extLst>
          </p:cNvPr>
          <p:cNvGrpSpPr/>
          <p:nvPr/>
        </p:nvGrpSpPr>
        <p:grpSpPr>
          <a:xfrm>
            <a:off x="8592860" y="2604190"/>
            <a:ext cx="2885219" cy="1326394"/>
            <a:chOff x="8984518" y="2407700"/>
            <a:chExt cx="3521631" cy="1618966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D0C7EE5-D858-4DC6-8B45-E7ADB3070923}"/>
                </a:ext>
              </a:extLst>
            </p:cNvPr>
            <p:cNvSpPr/>
            <p:nvPr/>
          </p:nvSpPr>
          <p:spPr bwMode="auto">
            <a:xfrm>
              <a:off x="9165317" y="2587084"/>
              <a:ext cx="1257364" cy="1260198"/>
            </a:xfrm>
            <a:prstGeom prst="ellipse">
              <a:avLst/>
            </a:prstGeom>
            <a:solidFill>
              <a:schemeClr val="accent4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4915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AI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13E5993-020B-4F41-BC0C-DD6FCF7836BC}"/>
                </a:ext>
              </a:extLst>
            </p:cNvPr>
            <p:cNvSpPr/>
            <p:nvPr/>
          </p:nvSpPr>
          <p:spPr>
            <a:xfrm>
              <a:off x="10621564" y="3010567"/>
              <a:ext cx="1884585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Intelligent tools</a:t>
              </a:r>
            </a:p>
          </p:txBody>
        </p:sp>
        <p:sp>
          <p:nvSpPr>
            <p:cNvPr id="162" name="Circle: Hollow 161">
              <a:extLst>
                <a:ext uri="{FF2B5EF4-FFF2-40B4-BE49-F238E27FC236}">
                  <a16:creationId xmlns:a16="http://schemas.microsoft.com/office/drawing/2014/main" id="{4A8CB501-7BBC-449C-B98E-EB987A0C23F1}"/>
                </a:ext>
              </a:extLst>
            </p:cNvPr>
            <p:cNvSpPr/>
            <p:nvPr/>
          </p:nvSpPr>
          <p:spPr bwMode="auto">
            <a:xfrm>
              <a:off x="8984518" y="2407700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99003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bot-framework-default-7.png">
            <a:extLst>
              <a:ext uri="{FF2B5EF4-FFF2-40B4-BE49-F238E27FC236}">
                <a16:creationId xmlns:a16="http://schemas.microsoft.com/office/drawing/2014/main" id="{A7FAE9D1-7D73-485B-97CB-4EAA72F3A56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988" y="2099714"/>
            <a:ext cx="816578" cy="816579"/>
          </a:xfrm>
          <a:prstGeom prst="ellipse">
            <a:avLst/>
          </a:prstGeom>
          <a:solidFill>
            <a:schemeClr val="accent6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Bot Framework? </a:t>
            </a:r>
          </a:p>
        </p:txBody>
      </p:sp>
      <p:sp>
        <p:nvSpPr>
          <p:cNvPr id="65" name="Title 20">
            <a:extLst>
              <a:ext uri="{FF2B5EF4-FFF2-40B4-BE49-F238E27FC236}">
                <a16:creationId xmlns:a16="http://schemas.microsoft.com/office/drawing/2014/main" id="{19849FFB-46DC-4FF6-9496-652F5C3C29E7}"/>
              </a:ext>
            </a:extLst>
          </p:cNvPr>
          <p:cNvSpPr txBox="1">
            <a:spLocks/>
          </p:cNvSpPr>
          <p:nvPr/>
        </p:nvSpPr>
        <p:spPr>
          <a:xfrm>
            <a:off x="441205" y="2196970"/>
            <a:ext cx="4834118" cy="135678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spcBef>
                <a:spcPts val="492"/>
              </a:spcBef>
            </a:pPr>
            <a:r>
              <a:rPr lang="en-US" sz="240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n-lt"/>
                <a:cs typeface="Lato Regular"/>
              </a:rPr>
              <a:t>Build and connect intelligent bots</a:t>
            </a:r>
          </a:p>
          <a:p>
            <a:pPr algn="l">
              <a:spcBef>
                <a:spcPts val="492"/>
              </a:spcBef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Lato Regular"/>
              </a:rPr>
              <a:t>The bot framework provides tools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Lato Regular"/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Lato Regular"/>
              </a:rPr>
              <a:t>and resources for designing, building, deploying, and managing bots</a:t>
            </a:r>
          </a:p>
        </p:txBody>
      </p:sp>
      <p:sp>
        <p:nvSpPr>
          <p:cNvPr id="68" name="Title 20">
            <a:extLst>
              <a:ext uri="{FF2B5EF4-FFF2-40B4-BE49-F238E27FC236}">
                <a16:creationId xmlns:a16="http://schemas.microsoft.com/office/drawing/2014/main" id="{6ECB829E-EF47-42C0-81B0-B6E7EDCF1256}"/>
              </a:ext>
            </a:extLst>
          </p:cNvPr>
          <p:cNvSpPr txBox="1">
            <a:spLocks/>
          </p:cNvSpPr>
          <p:nvPr/>
        </p:nvSpPr>
        <p:spPr>
          <a:xfrm>
            <a:off x="475851" y="4337471"/>
            <a:ext cx="4855904" cy="104900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 defTabSz="749168">
              <a:spcBef>
                <a:spcPts val="0"/>
              </a:spcBef>
            </a:pPr>
            <a:r>
              <a:rPr lang="en-US" sz="240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n-lt"/>
              </a:rPr>
              <a:t>Network of Microsoft customers</a:t>
            </a:r>
          </a:p>
          <a:p>
            <a:pPr algn="l" defTabSz="749168">
              <a:spcBef>
                <a:spcPts val="492"/>
              </a:spcBef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/>
                <a:ea typeface="+mn-ea"/>
                <a:cs typeface="Lato Regular"/>
              </a:rPr>
              <a:t>Bots connect to Microsoft properties, such as Cortana, LinkedIn, Skype, and Office 365</a:t>
            </a:r>
          </a:p>
        </p:txBody>
      </p:sp>
      <p:sp>
        <p:nvSpPr>
          <p:cNvPr id="8" name="Freeform 1"/>
          <p:cNvSpPr>
            <a:spLocks noChangeArrowheads="1"/>
          </p:cNvSpPr>
          <p:nvPr/>
        </p:nvSpPr>
        <p:spPr bwMode="auto">
          <a:xfrm>
            <a:off x="6962828" y="2169340"/>
            <a:ext cx="465124" cy="737038"/>
          </a:xfrm>
          <a:custGeom>
            <a:avLst/>
            <a:gdLst>
              <a:gd name="T0" fmla="*/ 93 w 1282"/>
              <a:gd name="T1" fmla="*/ 344 h 2032"/>
              <a:gd name="T2" fmla="*/ 93 w 1282"/>
              <a:gd name="T3" fmla="*/ 344 h 2032"/>
              <a:gd name="T4" fmla="*/ 750 w 1282"/>
              <a:gd name="T5" fmla="*/ 1000 h 2032"/>
              <a:gd name="T6" fmla="*/ 93 w 1282"/>
              <a:gd name="T7" fmla="*/ 1656 h 2032"/>
              <a:gd name="T8" fmla="*/ 93 w 1282"/>
              <a:gd name="T9" fmla="*/ 1937 h 2032"/>
              <a:gd name="T10" fmla="*/ 375 w 1282"/>
              <a:gd name="T11" fmla="*/ 1937 h 2032"/>
              <a:gd name="T12" fmla="*/ 1281 w 1282"/>
              <a:gd name="T13" fmla="*/ 1000 h 2032"/>
              <a:gd name="T14" fmla="*/ 375 w 1282"/>
              <a:gd name="T15" fmla="*/ 94 h 2032"/>
              <a:gd name="T16" fmla="*/ 93 w 1282"/>
              <a:gd name="T17" fmla="*/ 94 h 2032"/>
              <a:gd name="T18" fmla="*/ 31 w 1282"/>
              <a:gd name="T19" fmla="*/ 219 h 2032"/>
              <a:gd name="T20" fmla="*/ 93 w 1282"/>
              <a:gd name="T21" fmla="*/ 344 h 2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2" h="2032">
                <a:moveTo>
                  <a:pt x="93" y="344"/>
                </a:moveTo>
                <a:lnTo>
                  <a:pt x="93" y="344"/>
                </a:lnTo>
                <a:cubicBezTo>
                  <a:pt x="750" y="1000"/>
                  <a:pt x="750" y="1000"/>
                  <a:pt x="750" y="1000"/>
                </a:cubicBezTo>
                <a:cubicBezTo>
                  <a:pt x="93" y="1656"/>
                  <a:pt x="93" y="1656"/>
                  <a:pt x="93" y="1656"/>
                </a:cubicBezTo>
                <a:cubicBezTo>
                  <a:pt x="0" y="1750"/>
                  <a:pt x="0" y="1875"/>
                  <a:pt x="93" y="1937"/>
                </a:cubicBezTo>
                <a:cubicBezTo>
                  <a:pt x="156" y="2031"/>
                  <a:pt x="281" y="2031"/>
                  <a:pt x="375" y="1937"/>
                </a:cubicBezTo>
                <a:cubicBezTo>
                  <a:pt x="1281" y="1000"/>
                  <a:pt x="1281" y="1000"/>
                  <a:pt x="1281" y="1000"/>
                </a:cubicBezTo>
                <a:cubicBezTo>
                  <a:pt x="375" y="94"/>
                  <a:pt x="375" y="94"/>
                  <a:pt x="375" y="94"/>
                </a:cubicBezTo>
                <a:cubicBezTo>
                  <a:pt x="281" y="0"/>
                  <a:pt x="156" y="0"/>
                  <a:pt x="93" y="94"/>
                </a:cubicBezTo>
                <a:cubicBezTo>
                  <a:pt x="62" y="125"/>
                  <a:pt x="31" y="156"/>
                  <a:pt x="31" y="219"/>
                </a:cubicBezTo>
                <a:cubicBezTo>
                  <a:pt x="31" y="281"/>
                  <a:pt x="62" y="313"/>
                  <a:pt x="93" y="344"/>
                </a:cubicBezTo>
              </a:path>
            </a:pathLst>
          </a:custGeom>
          <a:solidFill>
            <a:srgbClr val="3A96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49800" tIns="74901" rIns="149800" bIns="74901" anchor="ctr"/>
          <a:lstStyle/>
          <a:p>
            <a:endParaRPr lang="en-US" sz="1716"/>
          </a:p>
        </p:txBody>
      </p:sp>
      <p:sp>
        <p:nvSpPr>
          <p:cNvPr id="9" name="Freeform 27"/>
          <p:cNvSpPr>
            <a:spLocks noChangeArrowheads="1"/>
          </p:cNvSpPr>
          <p:nvPr/>
        </p:nvSpPr>
        <p:spPr bwMode="auto">
          <a:xfrm>
            <a:off x="9270867" y="4797737"/>
            <a:ext cx="465125" cy="725848"/>
          </a:xfrm>
          <a:custGeom>
            <a:avLst/>
            <a:gdLst>
              <a:gd name="T0" fmla="*/ 1219 w 1283"/>
              <a:gd name="T1" fmla="*/ 1656 h 2001"/>
              <a:gd name="T2" fmla="*/ 1219 w 1283"/>
              <a:gd name="T3" fmla="*/ 1656 h 2001"/>
              <a:gd name="T4" fmla="*/ 563 w 1283"/>
              <a:gd name="T5" fmla="*/ 1000 h 2001"/>
              <a:gd name="T6" fmla="*/ 1219 w 1283"/>
              <a:gd name="T7" fmla="*/ 344 h 2001"/>
              <a:gd name="T8" fmla="*/ 1219 w 1283"/>
              <a:gd name="T9" fmla="*/ 63 h 2001"/>
              <a:gd name="T10" fmla="*/ 938 w 1283"/>
              <a:gd name="T11" fmla="*/ 63 h 2001"/>
              <a:gd name="T12" fmla="*/ 0 w 1283"/>
              <a:gd name="T13" fmla="*/ 1000 h 2001"/>
              <a:gd name="T14" fmla="*/ 938 w 1283"/>
              <a:gd name="T15" fmla="*/ 1938 h 2001"/>
              <a:gd name="T16" fmla="*/ 1219 w 1283"/>
              <a:gd name="T17" fmla="*/ 1938 h 2001"/>
              <a:gd name="T18" fmla="*/ 1282 w 1283"/>
              <a:gd name="T19" fmla="*/ 1781 h 2001"/>
              <a:gd name="T20" fmla="*/ 1219 w 1283"/>
              <a:gd name="T21" fmla="*/ 1656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3" h="2001">
                <a:moveTo>
                  <a:pt x="1219" y="1656"/>
                </a:moveTo>
                <a:lnTo>
                  <a:pt x="1219" y="1656"/>
                </a:lnTo>
                <a:cubicBezTo>
                  <a:pt x="563" y="1000"/>
                  <a:pt x="563" y="1000"/>
                  <a:pt x="563" y="1000"/>
                </a:cubicBezTo>
                <a:cubicBezTo>
                  <a:pt x="1219" y="344"/>
                  <a:pt x="1219" y="344"/>
                  <a:pt x="1219" y="344"/>
                </a:cubicBezTo>
                <a:cubicBezTo>
                  <a:pt x="1282" y="250"/>
                  <a:pt x="1282" y="125"/>
                  <a:pt x="1219" y="63"/>
                </a:cubicBezTo>
                <a:cubicBezTo>
                  <a:pt x="1157" y="0"/>
                  <a:pt x="1032" y="0"/>
                  <a:pt x="938" y="63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938" y="1938"/>
                  <a:pt x="938" y="1938"/>
                  <a:pt x="938" y="1938"/>
                </a:cubicBezTo>
                <a:cubicBezTo>
                  <a:pt x="1032" y="2000"/>
                  <a:pt x="1157" y="2000"/>
                  <a:pt x="1219" y="1938"/>
                </a:cubicBezTo>
                <a:cubicBezTo>
                  <a:pt x="1251" y="1875"/>
                  <a:pt x="1282" y="1844"/>
                  <a:pt x="1282" y="1781"/>
                </a:cubicBezTo>
                <a:cubicBezTo>
                  <a:pt x="1282" y="1719"/>
                  <a:pt x="1251" y="1688"/>
                  <a:pt x="1219" y="1656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49800" tIns="74901" rIns="149800" bIns="74901" anchor="ctr"/>
          <a:lstStyle/>
          <a:p>
            <a:endParaRPr lang="en-US" sz="1716"/>
          </a:p>
        </p:txBody>
      </p:sp>
      <p:grpSp>
        <p:nvGrpSpPr>
          <p:cNvPr id="10" name="Group 9"/>
          <p:cNvGrpSpPr/>
          <p:nvPr/>
        </p:nvGrpSpPr>
        <p:grpSpPr>
          <a:xfrm>
            <a:off x="5658562" y="2465112"/>
            <a:ext cx="5391285" cy="2764296"/>
            <a:chOff x="6420317" y="2550231"/>
            <a:chExt cx="4941777" cy="2533165"/>
          </a:xfrm>
          <a:solidFill>
            <a:schemeClr val="accent5"/>
          </a:solidFill>
        </p:grpSpPr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7626092" y="2550231"/>
              <a:ext cx="134789" cy="134789"/>
            </a:xfrm>
            <a:custGeom>
              <a:avLst/>
              <a:gdLst>
                <a:gd name="T0" fmla="*/ 187 w 407"/>
                <a:gd name="T1" fmla="*/ 406 h 407"/>
                <a:gd name="T2" fmla="*/ 187 w 407"/>
                <a:gd name="T3" fmla="*/ 406 h 407"/>
                <a:gd name="T4" fmla="*/ 0 w 407"/>
                <a:gd name="T5" fmla="*/ 187 h 407"/>
                <a:gd name="T6" fmla="*/ 187 w 407"/>
                <a:gd name="T7" fmla="*/ 0 h 407"/>
                <a:gd name="T8" fmla="*/ 406 w 407"/>
                <a:gd name="T9" fmla="*/ 187 h 407"/>
                <a:gd name="T10" fmla="*/ 187 w 407"/>
                <a:gd name="T11" fmla="*/ 40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187" y="406"/>
                  </a:moveTo>
                  <a:lnTo>
                    <a:pt x="187" y="406"/>
                  </a:lnTo>
                  <a:cubicBezTo>
                    <a:pt x="94" y="406"/>
                    <a:pt x="0" y="312"/>
                    <a:pt x="0" y="187"/>
                  </a:cubicBezTo>
                  <a:cubicBezTo>
                    <a:pt x="0" y="93"/>
                    <a:pt x="94" y="0"/>
                    <a:pt x="187" y="0"/>
                  </a:cubicBezTo>
                  <a:cubicBezTo>
                    <a:pt x="312" y="0"/>
                    <a:pt x="406" y="93"/>
                    <a:pt x="406" y="187"/>
                  </a:cubicBezTo>
                  <a:cubicBezTo>
                    <a:pt x="406" y="312"/>
                    <a:pt x="312" y="406"/>
                    <a:pt x="187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2" name="Freeform 3"/>
            <p:cNvSpPr>
              <a:spLocks noChangeArrowheads="1"/>
            </p:cNvSpPr>
            <p:nvPr/>
          </p:nvSpPr>
          <p:spPr bwMode="auto">
            <a:xfrm>
              <a:off x="7626092" y="4947140"/>
              <a:ext cx="134789" cy="136256"/>
            </a:xfrm>
            <a:custGeom>
              <a:avLst/>
              <a:gdLst>
                <a:gd name="T0" fmla="*/ 187 w 407"/>
                <a:gd name="T1" fmla="*/ 407 h 408"/>
                <a:gd name="T2" fmla="*/ 187 w 407"/>
                <a:gd name="T3" fmla="*/ 407 h 408"/>
                <a:gd name="T4" fmla="*/ 0 w 407"/>
                <a:gd name="T5" fmla="*/ 219 h 408"/>
                <a:gd name="T6" fmla="*/ 187 w 407"/>
                <a:gd name="T7" fmla="*/ 0 h 408"/>
                <a:gd name="T8" fmla="*/ 406 w 407"/>
                <a:gd name="T9" fmla="*/ 219 h 408"/>
                <a:gd name="T10" fmla="*/ 187 w 407"/>
                <a:gd name="T11" fmla="*/ 407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8">
                  <a:moveTo>
                    <a:pt x="187" y="407"/>
                  </a:moveTo>
                  <a:lnTo>
                    <a:pt x="187" y="407"/>
                  </a:lnTo>
                  <a:cubicBezTo>
                    <a:pt x="94" y="407"/>
                    <a:pt x="0" y="313"/>
                    <a:pt x="0" y="219"/>
                  </a:cubicBezTo>
                  <a:cubicBezTo>
                    <a:pt x="0" y="94"/>
                    <a:pt x="94" y="0"/>
                    <a:pt x="187" y="0"/>
                  </a:cubicBezTo>
                  <a:cubicBezTo>
                    <a:pt x="312" y="0"/>
                    <a:pt x="406" y="94"/>
                    <a:pt x="406" y="219"/>
                  </a:cubicBezTo>
                  <a:cubicBezTo>
                    <a:pt x="406" y="313"/>
                    <a:pt x="312" y="407"/>
                    <a:pt x="187" y="4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3" name="Freeform 4"/>
            <p:cNvSpPr>
              <a:spLocks noChangeArrowheads="1"/>
            </p:cNvSpPr>
            <p:nvPr/>
          </p:nvSpPr>
          <p:spPr bwMode="auto">
            <a:xfrm>
              <a:off x="8820149" y="3754546"/>
              <a:ext cx="134789" cy="124534"/>
            </a:xfrm>
            <a:custGeom>
              <a:avLst/>
              <a:gdLst>
                <a:gd name="T0" fmla="*/ 0 w 406"/>
                <a:gd name="T1" fmla="*/ 187 h 375"/>
                <a:gd name="T2" fmla="*/ 0 w 406"/>
                <a:gd name="T3" fmla="*/ 187 h 375"/>
                <a:gd name="T4" fmla="*/ 218 w 406"/>
                <a:gd name="T5" fmla="*/ 0 h 375"/>
                <a:gd name="T6" fmla="*/ 405 w 406"/>
                <a:gd name="T7" fmla="*/ 187 h 375"/>
                <a:gd name="T8" fmla="*/ 218 w 406"/>
                <a:gd name="T9" fmla="*/ 374 h 375"/>
                <a:gd name="T10" fmla="*/ 0 w 406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375">
                  <a:moveTo>
                    <a:pt x="0" y="187"/>
                  </a:moveTo>
                  <a:lnTo>
                    <a:pt x="0" y="187"/>
                  </a:lnTo>
                  <a:cubicBezTo>
                    <a:pt x="0" y="62"/>
                    <a:pt x="93" y="0"/>
                    <a:pt x="218" y="0"/>
                  </a:cubicBezTo>
                  <a:cubicBezTo>
                    <a:pt x="311" y="0"/>
                    <a:pt x="405" y="62"/>
                    <a:pt x="405" y="187"/>
                  </a:cubicBezTo>
                  <a:cubicBezTo>
                    <a:pt x="405" y="280"/>
                    <a:pt x="311" y="374"/>
                    <a:pt x="218" y="374"/>
                  </a:cubicBezTo>
                  <a:cubicBezTo>
                    <a:pt x="93" y="374"/>
                    <a:pt x="0" y="280"/>
                    <a:pt x="0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4" name="Freeform 5"/>
            <p:cNvSpPr>
              <a:spLocks noChangeArrowheads="1"/>
            </p:cNvSpPr>
            <p:nvPr/>
          </p:nvSpPr>
          <p:spPr bwMode="auto">
            <a:xfrm>
              <a:off x="6420317" y="3754546"/>
              <a:ext cx="134789" cy="124534"/>
            </a:xfrm>
            <a:custGeom>
              <a:avLst/>
              <a:gdLst>
                <a:gd name="T0" fmla="*/ 0 w 407"/>
                <a:gd name="T1" fmla="*/ 187 h 375"/>
                <a:gd name="T2" fmla="*/ 0 w 407"/>
                <a:gd name="T3" fmla="*/ 187 h 375"/>
                <a:gd name="T4" fmla="*/ 219 w 407"/>
                <a:gd name="T5" fmla="*/ 0 h 375"/>
                <a:gd name="T6" fmla="*/ 406 w 407"/>
                <a:gd name="T7" fmla="*/ 187 h 375"/>
                <a:gd name="T8" fmla="*/ 219 w 407"/>
                <a:gd name="T9" fmla="*/ 374 h 375"/>
                <a:gd name="T10" fmla="*/ 0 w 407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375">
                  <a:moveTo>
                    <a:pt x="0" y="187"/>
                  </a:moveTo>
                  <a:lnTo>
                    <a:pt x="0" y="187"/>
                  </a:lnTo>
                  <a:cubicBezTo>
                    <a:pt x="0" y="62"/>
                    <a:pt x="94" y="0"/>
                    <a:pt x="219" y="0"/>
                  </a:cubicBezTo>
                  <a:cubicBezTo>
                    <a:pt x="312" y="0"/>
                    <a:pt x="406" y="62"/>
                    <a:pt x="406" y="187"/>
                  </a:cubicBezTo>
                  <a:cubicBezTo>
                    <a:pt x="406" y="280"/>
                    <a:pt x="312" y="374"/>
                    <a:pt x="219" y="374"/>
                  </a:cubicBezTo>
                  <a:cubicBezTo>
                    <a:pt x="94" y="374"/>
                    <a:pt x="0" y="280"/>
                    <a:pt x="0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5" name="Freeform 6"/>
            <p:cNvSpPr>
              <a:spLocks noChangeArrowheads="1"/>
            </p:cNvSpPr>
            <p:nvPr/>
          </p:nvSpPr>
          <p:spPr bwMode="auto">
            <a:xfrm>
              <a:off x="6763150" y="4594051"/>
              <a:ext cx="146510" cy="145044"/>
            </a:xfrm>
            <a:custGeom>
              <a:avLst/>
              <a:gdLst>
                <a:gd name="T0" fmla="*/ 94 w 439"/>
                <a:gd name="T1" fmla="*/ 344 h 438"/>
                <a:gd name="T2" fmla="*/ 94 w 439"/>
                <a:gd name="T3" fmla="*/ 344 h 438"/>
                <a:gd name="T4" fmla="*/ 94 w 439"/>
                <a:gd name="T5" fmla="*/ 62 h 438"/>
                <a:gd name="T6" fmla="*/ 375 w 439"/>
                <a:gd name="T7" fmla="*/ 62 h 438"/>
                <a:gd name="T8" fmla="*/ 375 w 439"/>
                <a:gd name="T9" fmla="*/ 344 h 438"/>
                <a:gd name="T10" fmla="*/ 94 w 439"/>
                <a:gd name="T11" fmla="*/ 34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94" y="344"/>
                  </a:moveTo>
                  <a:lnTo>
                    <a:pt x="94" y="344"/>
                  </a:lnTo>
                  <a:cubicBezTo>
                    <a:pt x="0" y="281"/>
                    <a:pt x="0" y="156"/>
                    <a:pt x="94" y="62"/>
                  </a:cubicBezTo>
                  <a:cubicBezTo>
                    <a:pt x="156" y="0"/>
                    <a:pt x="281" y="0"/>
                    <a:pt x="375" y="62"/>
                  </a:cubicBezTo>
                  <a:cubicBezTo>
                    <a:pt x="438" y="156"/>
                    <a:pt x="438" y="281"/>
                    <a:pt x="375" y="344"/>
                  </a:cubicBezTo>
                  <a:cubicBezTo>
                    <a:pt x="281" y="437"/>
                    <a:pt x="156" y="437"/>
                    <a:pt x="94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6" name="Freeform 7"/>
            <p:cNvSpPr>
              <a:spLocks noChangeArrowheads="1"/>
            </p:cNvSpPr>
            <p:nvPr/>
          </p:nvSpPr>
          <p:spPr bwMode="auto">
            <a:xfrm>
              <a:off x="8467060" y="4594051"/>
              <a:ext cx="146510" cy="145044"/>
            </a:xfrm>
            <a:custGeom>
              <a:avLst/>
              <a:gdLst>
                <a:gd name="T0" fmla="*/ 63 w 439"/>
                <a:gd name="T1" fmla="*/ 62 h 438"/>
                <a:gd name="T2" fmla="*/ 63 w 439"/>
                <a:gd name="T3" fmla="*/ 62 h 438"/>
                <a:gd name="T4" fmla="*/ 344 w 439"/>
                <a:gd name="T5" fmla="*/ 62 h 438"/>
                <a:gd name="T6" fmla="*/ 344 w 439"/>
                <a:gd name="T7" fmla="*/ 344 h 438"/>
                <a:gd name="T8" fmla="*/ 63 w 439"/>
                <a:gd name="T9" fmla="*/ 344 h 438"/>
                <a:gd name="T10" fmla="*/ 63 w 439"/>
                <a:gd name="T11" fmla="*/ 6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63" y="62"/>
                  </a:moveTo>
                  <a:lnTo>
                    <a:pt x="63" y="62"/>
                  </a:lnTo>
                  <a:cubicBezTo>
                    <a:pt x="156" y="0"/>
                    <a:pt x="281" y="0"/>
                    <a:pt x="344" y="62"/>
                  </a:cubicBezTo>
                  <a:cubicBezTo>
                    <a:pt x="438" y="156"/>
                    <a:pt x="438" y="281"/>
                    <a:pt x="344" y="344"/>
                  </a:cubicBezTo>
                  <a:cubicBezTo>
                    <a:pt x="281" y="437"/>
                    <a:pt x="156" y="437"/>
                    <a:pt x="63" y="344"/>
                  </a:cubicBezTo>
                  <a:cubicBezTo>
                    <a:pt x="0" y="281"/>
                    <a:pt x="0" y="156"/>
                    <a:pt x="63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7" name="Freeform 8"/>
            <p:cNvSpPr>
              <a:spLocks noChangeArrowheads="1"/>
            </p:cNvSpPr>
            <p:nvPr/>
          </p:nvSpPr>
          <p:spPr bwMode="auto">
            <a:xfrm>
              <a:off x="6763150" y="2891601"/>
              <a:ext cx="146510" cy="145044"/>
            </a:xfrm>
            <a:custGeom>
              <a:avLst/>
              <a:gdLst>
                <a:gd name="T0" fmla="*/ 94 w 439"/>
                <a:gd name="T1" fmla="*/ 93 h 438"/>
                <a:gd name="T2" fmla="*/ 94 w 439"/>
                <a:gd name="T3" fmla="*/ 93 h 438"/>
                <a:gd name="T4" fmla="*/ 375 w 439"/>
                <a:gd name="T5" fmla="*/ 93 h 438"/>
                <a:gd name="T6" fmla="*/ 375 w 439"/>
                <a:gd name="T7" fmla="*/ 375 h 438"/>
                <a:gd name="T8" fmla="*/ 94 w 439"/>
                <a:gd name="T9" fmla="*/ 375 h 438"/>
                <a:gd name="T10" fmla="*/ 94 w 439"/>
                <a:gd name="T11" fmla="*/ 9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94" y="93"/>
                  </a:moveTo>
                  <a:lnTo>
                    <a:pt x="94" y="93"/>
                  </a:lnTo>
                  <a:cubicBezTo>
                    <a:pt x="156" y="0"/>
                    <a:pt x="281" y="0"/>
                    <a:pt x="375" y="93"/>
                  </a:cubicBezTo>
                  <a:cubicBezTo>
                    <a:pt x="438" y="156"/>
                    <a:pt x="438" y="281"/>
                    <a:pt x="375" y="375"/>
                  </a:cubicBezTo>
                  <a:cubicBezTo>
                    <a:pt x="281" y="437"/>
                    <a:pt x="156" y="437"/>
                    <a:pt x="94" y="375"/>
                  </a:cubicBezTo>
                  <a:cubicBezTo>
                    <a:pt x="0" y="281"/>
                    <a:pt x="0" y="156"/>
                    <a:pt x="94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8" name="Freeform 9"/>
            <p:cNvSpPr>
              <a:spLocks noChangeArrowheads="1"/>
            </p:cNvSpPr>
            <p:nvPr/>
          </p:nvSpPr>
          <p:spPr bwMode="auto">
            <a:xfrm>
              <a:off x="7158727" y="4853373"/>
              <a:ext cx="145045" cy="146510"/>
            </a:xfrm>
            <a:custGeom>
              <a:avLst/>
              <a:gdLst>
                <a:gd name="T0" fmla="*/ 156 w 438"/>
                <a:gd name="T1" fmla="*/ 406 h 439"/>
                <a:gd name="T2" fmla="*/ 156 w 438"/>
                <a:gd name="T3" fmla="*/ 406 h 439"/>
                <a:gd name="T4" fmla="*/ 31 w 438"/>
                <a:gd name="T5" fmla="*/ 125 h 439"/>
                <a:gd name="T6" fmla="*/ 281 w 438"/>
                <a:gd name="T7" fmla="*/ 31 h 439"/>
                <a:gd name="T8" fmla="*/ 406 w 438"/>
                <a:gd name="T9" fmla="*/ 281 h 439"/>
                <a:gd name="T10" fmla="*/ 156 w 438"/>
                <a:gd name="T11" fmla="*/ 40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156" y="406"/>
                  </a:moveTo>
                  <a:lnTo>
                    <a:pt x="156" y="406"/>
                  </a:lnTo>
                  <a:cubicBezTo>
                    <a:pt x="31" y="344"/>
                    <a:pt x="0" y="250"/>
                    <a:pt x="31" y="125"/>
                  </a:cubicBezTo>
                  <a:cubicBezTo>
                    <a:pt x="62" y="31"/>
                    <a:pt x="187" y="0"/>
                    <a:pt x="281" y="31"/>
                  </a:cubicBezTo>
                  <a:cubicBezTo>
                    <a:pt x="406" y="63"/>
                    <a:pt x="437" y="188"/>
                    <a:pt x="406" y="281"/>
                  </a:cubicBezTo>
                  <a:cubicBezTo>
                    <a:pt x="343" y="406"/>
                    <a:pt x="250" y="438"/>
                    <a:pt x="156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9" name="Freeform 10"/>
            <p:cNvSpPr>
              <a:spLocks noChangeArrowheads="1"/>
            </p:cNvSpPr>
            <p:nvPr/>
          </p:nvSpPr>
          <p:spPr bwMode="auto">
            <a:xfrm>
              <a:off x="8726383" y="4199937"/>
              <a:ext cx="146510" cy="146510"/>
            </a:xfrm>
            <a:custGeom>
              <a:avLst/>
              <a:gdLst>
                <a:gd name="T0" fmla="*/ 32 w 439"/>
                <a:gd name="T1" fmla="*/ 157 h 439"/>
                <a:gd name="T2" fmla="*/ 32 w 439"/>
                <a:gd name="T3" fmla="*/ 157 h 439"/>
                <a:gd name="T4" fmla="*/ 282 w 439"/>
                <a:gd name="T5" fmla="*/ 32 h 439"/>
                <a:gd name="T6" fmla="*/ 407 w 439"/>
                <a:gd name="T7" fmla="*/ 313 h 439"/>
                <a:gd name="T8" fmla="*/ 157 w 439"/>
                <a:gd name="T9" fmla="*/ 407 h 439"/>
                <a:gd name="T10" fmla="*/ 32 w 439"/>
                <a:gd name="T11" fmla="*/ 15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9">
                  <a:moveTo>
                    <a:pt x="32" y="157"/>
                  </a:moveTo>
                  <a:lnTo>
                    <a:pt x="32" y="157"/>
                  </a:lnTo>
                  <a:cubicBezTo>
                    <a:pt x="94" y="63"/>
                    <a:pt x="188" y="0"/>
                    <a:pt x="282" y="32"/>
                  </a:cubicBezTo>
                  <a:cubicBezTo>
                    <a:pt x="407" y="94"/>
                    <a:pt x="438" y="188"/>
                    <a:pt x="407" y="313"/>
                  </a:cubicBezTo>
                  <a:cubicBezTo>
                    <a:pt x="375" y="407"/>
                    <a:pt x="250" y="438"/>
                    <a:pt x="157" y="407"/>
                  </a:cubicBezTo>
                  <a:cubicBezTo>
                    <a:pt x="32" y="375"/>
                    <a:pt x="0" y="250"/>
                    <a:pt x="32" y="1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0" name="Freeform 11"/>
            <p:cNvSpPr>
              <a:spLocks noChangeArrowheads="1"/>
            </p:cNvSpPr>
            <p:nvPr/>
          </p:nvSpPr>
          <p:spPr bwMode="auto">
            <a:xfrm>
              <a:off x="6503827" y="3275457"/>
              <a:ext cx="156766" cy="156765"/>
            </a:xfrm>
            <a:custGeom>
              <a:avLst/>
              <a:gdLst>
                <a:gd name="T0" fmla="*/ 31 w 470"/>
                <a:gd name="T1" fmla="*/ 156 h 470"/>
                <a:gd name="T2" fmla="*/ 31 w 470"/>
                <a:gd name="T3" fmla="*/ 156 h 470"/>
                <a:gd name="T4" fmla="*/ 312 w 470"/>
                <a:gd name="T5" fmla="*/ 63 h 470"/>
                <a:gd name="T6" fmla="*/ 406 w 470"/>
                <a:gd name="T7" fmla="*/ 313 h 470"/>
                <a:gd name="T8" fmla="*/ 156 w 470"/>
                <a:gd name="T9" fmla="*/ 438 h 470"/>
                <a:gd name="T10" fmla="*/ 31 w 470"/>
                <a:gd name="T11" fmla="*/ 15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31" y="156"/>
                  </a:moveTo>
                  <a:lnTo>
                    <a:pt x="31" y="156"/>
                  </a:lnTo>
                  <a:cubicBezTo>
                    <a:pt x="94" y="63"/>
                    <a:pt x="219" y="0"/>
                    <a:pt x="312" y="63"/>
                  </a:cubicBezTo>
                  <a:cubicBezTo>
                    <a:pt x="406" y="94"/>
                    <a:pt x="469" y="219"/>
                    <a:pt x="406" y="313"/>
                  </a:cubicBezTo>
                  <a:cubicBezTo>
                    <a:pt x="375" y="406"/>
                    <a:pt x="250" y="469"/>
                    <a:pt x="156" y="438"/>
                  </a:cubicBezTo>
                  <a:cubicBezTo>
                    <a:pt x="62" y="375"/>
                    <a:pt x="0" y="281"/>
                    <a:pt x="31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1" name="Freeform 12"/>
            <p:cNvSpPr>
              <a:spLocks noChangeArrowheads="1"/>
            </p:cNvSpPr>
            <p:nvPr/>
          </p:nvSpPr>
          <p:spPr bwMode="auto">
            <a:xfrm>
              <a:off x="6503827" y="4199937"/>
              <a:ext cx="156766" cy="146510"/>
            </a:xfrm>
            <a:custGeom>
              <a:avLst/>
              <a:gdLst>
                <a:gd name="T0" fmla="*/ 31 w 470"/>
                <a:gd name="T1" fmla="*/ 313 h 439"/>
                <a:gd name="T2" fmla="*/ 31 w 470"/>
                <a:gd name="T3" fmla="*/ 313 h 439"/>
                <a:gd name="T4" fmla="*/ 156 w 470"/>
                <a:gd name="T5" fmla="*/ 32 h 439"/>
                <a:gd name="T6" fmla="*/ 406 w 470"/>
                <a:gd name="T7" fmla="*/ 157 h 439"/>
                <a:gd name="T8" fmla="*/ 312 w 470"/>
                <a:gd name="T9" fmla="*/ 407 h 439"/>
                <a:gd name="T10" fmla="*/ 31 w 470"/>
                <a:gd name="T11" fmla="*/ 31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31" y="313"/>
                  </a:moveTo>
                  <a:lnTo>
                    <a:pt x="31" y="313"/>
                  </a:lnTo>
                  <a:cubicBezTo>
                    <a:pt x="0" y="188"/>
                    <a:pt x="62" y="94"/>
                    <a:pt x="156" y="32"/>
                  </a:cubicBezTo>
                  <a:cubicBezTo>
                    <a:pt x="250" y="0"/>
                    <a:pt x="375" y="63"/>
                    <a:pt x="406" y="157"/>
                  </a:cubicBezTo>
                  <a:cubicBezTo>
                    <a:pt x="469" y="250"/>
                    <a:pt x="406" y="375"/>
                    <a:pt x="312" y="407"/>
                  </a:cubicBezTo>
                  <a:cubicBezTo>
                    <a:pt x="219" y="438"/>
                    <a:pt x="94" y="407"/>
                    <a:pt x="31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2" name="Freeform 13"/>
            <p:cNvSpPr>
              <a:spLocks noChangeArrowheads="1"/>
            </p:cNvSpPr>
            <p:nvPr/>
          </p:nvSpPr>
          <p:spPr bwMode="auto">
            <a:xfrm>
              <a:off x="8071483" y="4853373"/>
              <a:ext cx="155301" cy="146510"/>
            </a:xfrm>
            <a:custGeom>
              <a:avLst/>
              <a:gdLst>
                <a:gd name="T0" fmla="*/ 156 w 469"/>
                <a:gd name="T1" fmla="*/ 31 h 439"/>
                <a:gd name="T2" fmla="*/ 156 w 469"/>
                <a:gd name="T3" fmla="*/ 31 h 439"/>
                <a:gd name="T4" fmla="*/ 406 w 469"/>
                <a:gd name="T5" fmla="*/ 125 h 439"/>
                <a:gd name="T6" fmla="*/ 312 w 469"/>
                <a:gd name="T7" fmla="*/ 406 h 439"/>
                <a:gd name="T8" fmla="*/ 62 w 469"/>
                <a:gd name="T9" fmla="*/ 281 h 439"/>
                <a:gd name="T10" fmla="*/ 156 w 469"/>
                <a:gd name="T11" fmla="*/ 31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156" y="31"/>
                  </a:moveTo>
                  <a:lnTo>
                    <a:pt x="156" y="31"/>
                  </a:lnTo>
                  <a:cubicBezTo>
                    <a:pt x="250" y="0"/>
                    <a:pt x="375" y="31"/>
                    <a:pt x="406" y="125"/>
                  </a:cubicBezTo>
                  <a:cubicBezTo>
                    <a:pt x="468" y="250"/>
                    <a:pt x="406" y="344"/>
                    <a:pt x="312" y="406"/>
                  </a:cubicBezTo>
                  <a:cubicBezTo>
                    <a:pt x="218" y="438"/>
                    <a:pt x="93" y="406"/>
                    <a:pt x="62" y="281"/>
                  </a:cubicBezTo>
                  <a:cubicBezTo>
                    <a:pt x="0" y="188"/>
                    <a:pt x="62" y="63"/>
                    <a:pt x="156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3" name="Freeform 14"/>
            <p:cNvSpPr>
              <a:spLocks noChangeArrowheads="1"/>
            </p:cNvSpPr>
            <p:nvPr/>
          </p:nvSpPr>
          <p:spPr bwMode="auto">
            <a:xfrm>
              <a:off x="7158727" y="2632277"/>
              <a:ext cx="145045" cy="145045"/>
            </a:xfrm>
            <a:custGeom>
              <a:avLst/>
              <a:gdLst>
                <a:gd name="T0" fmla="*/ 156 w 438"/>
                <a:gd name="T1" fmla="*/ 31 h 438"/>
                <a:gd name="T2" fmla="*/ 156 w 438"/>
                <a:gd name="T3" fmla="*/ 31 h 438"/>
                <a:gd name="T4" fmla="*/ 406 w 438"/>
                <a:gd name="T5" fmla="*/ 156 h 438"/>
                <a:gd name="T6" fmla="*/ 281 w 438"/>
                <a:gd name="T7" fmla="*/ 406 h 438"/>
                <a:gd name="T8" fmla="*/ 31 w 438"/>
                <a:gd name="T9" fmla="*/ 312 h 438"/>
                <a:gd name="T10" fmla="*/ 156 w 438"/>
                <a:gd name="T11" fmla="*/ 31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8">
                  <a:moveTo>
                    <a:pt x="156" y="31"/>
                  </a:moveTo>
                  <a:lnTo>
                    <a:pt x="156" y="31"/>
                  </a:lnTo>
                  <a:cubicBezTo>
                    <a:pt x="250" y="0"/>
                    <a:pt x="343" y="31"/>
                    <a:pt x="406" y="156"/>
                  </a:cubicBezTo>
                  <a:cubicBezTo>
                    <a:pt x="437" y="250"/>
                    <a:pt x="406" y="375"/>
                    <a:pt x="281" y="406"/>
                  </a:cubicBezTo>
                  <a:cubicBezTo>
                    <a:pt x="187" y="437"/>
                    <a:pt x="62" y="406"/>
                    <a:pt x="31" y="312"/>
                  </a:cubicBezTo>
                  <a:cubicBezTo>
                    <a:pt x="0" y="187"/>
                    <a:pt x="31" y="93"/>
                    <a:pt x="156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4" name="Freeform 15"/>
            <p:cNvSpPr>
              <a:spLocks noChangeArrowheads="1"/>
            </p:cNvSpPr>
            <p:nvPr/>
          </p:nvSpPr>
          <p:spPr bwMode="auto">
            <a:xfrm>
              <a:off x="7385817" y="2570743"/>
              <a:ext cx="146510" cy="134789"/>
            </a:xfrm>
            <a:custGeom>
              <a:avLst/>
              <a:gdLst>
                <a:gd name="T0" fmla="*/ 250 w 439"/>
                <a:gd name="T1" fmla="*/ 406 h 407"/>
                <a:gd name="T2" fmla="*/ 250 w 439"/>
                <a:gd name="T3" fmla="*/ 406 h 407"/>
                <a:gd name="T4" fmla="*/ 0 w 439"/>
                <a:gd name="T5" fmla="*/ 250 h 407"/>
                <a:gd name="T6" fmla="*/ 156 w 439"/>
                <a:gd name="T7" fmla="*/ 0 h 407"/>
                <a:gd name="T8" fmla="*/ 406 w 439"/>
                <a:gd name="T9" fmla="*/ 156 h 407"/>
                <a:gd name="T10" fmla="*/ 250 w 439"/>
                <a:gd name="T11" fmla="*/ 40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07">
                  <a:moveTo>
                    <a:pt x="250" y="406"/>
                  </a:moveTo>
                  <a:lnTo>
                    <a:pt x="250" y="406"/>
                  </a:lnTo>
                  <a:cubicBezTo>
                    <a:pt x="125" y="406"/>
                    <a:pt x="31" y="344"/>
                    <a:pt x="0" y="250"/>
                  </a:cubicBezTo>
                  <a:cubicBezTo>
                    <a:pt x="0" y="125"/>
                    <a:pt x="63" y="31"/>
                    <a:pt x="156" y="0"/>
                  </a:cubicBezTo>
                  <a:cubicBezTo>
                    <a:pt x="281" y="0"/>
                    <a:pt x="375" y="63"/>
                    <a:pt x="406" y="156"/>
                  </a:cubicBezTo>
                  <a:cubicBezTo>
                    <a:pt x="438" y="281"/>
                    <a:pt x="344" y="375"/>
                    <a:pt x="250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5" name="Freeform 16"/>
            <p:cNvSpPr>
              <a:spLocks noChangeArrowheads="1"/>
            </p:cNvSpPr>
            <p:nvPr/>
          </p:nvSpPr>
          <p:spPr bwMode="auto">
            <a:xfrm>
              <a:off x="7853183" y="4916373"/>
              <a:ext cx="146510" cy="145044"/>
            </a:xfrm>
            <a:custGeom>
              <a:avLst/>
              <a:gdLst>
                <a:gd name="T0" fmla="*/ 250 w 439"/>
                <a:gd name="T1" fmla="*/ 437 h 438"/>
                <a:gd name="T2" fmla="*/ 250 w 439"/>
                <a:gd name="T3" fmla="*/ 437 h 438"/>
                <a:gd name="T4" fmla="*/ 32 w 439"/>
                <a:gd name="T5" fmla="*/ 281 h 438"/>
                <a:gd name="T6" fmla="*/ 188 w 439"/>
                <a:gd name="T7" fmla="*/ 31 h 438"/>
                <a:gd name="T8" fmla="*/ 407 w 439"/>
                <a:gd name="T9" fmla="*/ 187 h 438"/>
                <a:gd name="T10" fmla="*/ 250 w 439"/>
                <a:gd name="T11" fmla="*/ 4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250" y="437"/>
                  </a:moveTo>
                  <a:lnTo>
                    <a:pt x="250" y="437"/>
                  </a:lnTo>
                  <a:cubicBezTo>
                    <a:pt x="157" y="437"/>
                    <a:pt x="32" y="375"/>
                    <a:pt x="32" y="281"/>
                  </a:cubicBezTo>
                  <a:cubicBezTo>
                    <a:pt x="0" y="156"/>
                    <a:pt x="63" y="62"/>
                    <a:pt x="188" y="31"/>
                  </a:cubicBezTo>
                  <a:cubicBezTo>
                    <a:pt x="282" y="0"/>
                    <a:pt x="375" y="93"/>
                    <a:pt x="407" y="187"/>
                  </a:cubicBezTo>
                  <a:cubicBezTo>
                    <a:pt x="438" y="312"/>
                    <a:pt x="344" y="406"/>
                    <a:pt x="250" y="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6" name="Freeform 17"/>
            <p:cNvSpPr>
              <a:spLocks noChangeArrowheads="1"/>
            </p:cNvSpPr>
            <p:nvPr/>
          </p:nvSpPr>
          <p:spPr bwMode="auto">
            <a:xfrm>
              <a:off x="6442293" y="3981637"/>
              <a:ext cx="146510" cy="134789"/>
            </a:xfrm>
            <a:custGeom>
              <a:avLst/>
              <a:gdLst>
                <a:gd name="T0" fmla="*/ 32 w 439"/>
                <a:gd name="T1" fmla="*/ 250 h 407"/>
                <a:gd name="T2" fmla="*/ 32 w 439"/>
                <a:gd name="T3" fmla="*/ 250 h 407"/>
                <a:gd name="T4" fmla="*/ 188 w 439"/>
                <a:gd name="T5" fmla="*/ 0 h 407"/>
                <a:gd name="T6" fmla="*/ 407 w 439"/>
                <a:gd name="T7" fmla="*/ 156 h 407"/>
                <a:gd name="T8" fmla="*/ 250 w 439"/>
                <a:gd name="T9" fmla="*/ 406 h 407"/>
                <a:gd name="T10" fmla="*/ 32 w 439"/>
                <a:gd name="T11" fmla="*/ 25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07">
                  <a:moveTo>
                    <a:pt x="32" y="250"/>
                  </a:moveTo>
                  <a:lnTo>
                    <a:pt x="32" y="250"/>
                  </a:lnTo>
                  <a:cubicBezTo>
                    <a:pt x="0" y="125"/>
                    <a:pt x="63" y="31"/>
                    <a:pt x="188" y="0"/>
                  </a:cubicBezTo>
                  <a:cubicBezTo>
                    <a:pt x="282" y="0"/>
                    <a:pt x="375" y="63"/>
                    <a:pt x="407" y="156"/>
                  </a:cubicBezTo>
                  <a:cubicBezTo>
                    <a:pt x="438" y="281"/>
                    <a:pt x="344" y="375"/>
                    <a:pt x="250" y="406"/>
                  </a:cubicBezTo>
                  <a:cubicBezTo>
                    <a:pt x="157" y="406"/>
                    <a:pt x="32" y="344"/>
                    <a:pt x="32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7" name="Freeform 18"/>
            <p:cNvSpPr>
              <a:spLocks noChangeArrowheads="1"/>
            </p:cNvSpPr>
            <p:nvPr/>
          </p:nvSpPr>
          <p:spPr bwMode="auto">
            <a:xfrm>
              <a:off x="6950682" y="4739094"/>
              <a:ext cx="145045" cy="146510"/>
            </a:xfrm>
            <a:custGeom>
              <a:avLst/>
              <a:gdLst>
                <a:gd name="T0" fmla="*/ 93 w 438"/>
                <a:gd name="T1" fmla="*/ 375 h 439"/>
                <a:gd name="T2" fmla="*/ 93 w 438"/>
                <a:gd name="T3" fmla="*/ 375 h 439"/>
                <a:gd name="T4" fmla="*/ 62 w 438"/>
                <a:gd name="T5" fmla="*/ 125 h 439"/>
                <a:gd name="T6" fmla="*/ 312 w 438"/>
                <a:gd name="T7" fmla="*/ 63 h 439"/>
                <a:gd name="T8" fmla="*/ 375 w 438"/>
                <a:gd name="T9" fmla="*/ 344 h 439"/>
                <a:gd name="T10" fmla="*/ 93 w 438"/>
                <a:gd name="T11" fmla="*/ 37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93" y="375"/>
                  </a:moveTo>
                  <a:lnTo>
                    <a:pt x="93" y="375"/>
                  </a:lnTo>
                  <a:cubicBezTo>
                    <a:pt x="0" y="313"/>
                    <a:pt x="0" y="219"/>
                    <a:pt x="62" y="125"/>
                  </a:cubicBezTo>
                  <a:cubicBezTo>
                    <a:pt x="125" y="32"/>
                    <a:pt x="250" y="0"/>
                    <a:pt x="312" y="63"/>
                  </a:cubicBezTo>
                  <a:cubicBezTo>
                    <a:pt x="406" y="125"/>
                    <a:pt x="437" y="250"/>
                    <a:pt x="375" y="344"/>
                  </a:cubicBezTo>
                  <a:cubicBezTo>
                    <a:pt x="312" y="438"/>
                    <a:pt x="187" y="438"/>
                    <a:pt x="93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8" name="Freeform 19"/>
            <p:cNvSpPr>
              <a:spLocks noChangeArrowheads="1"/>
            </p:cNvSpPr>
            <p:nvPr/>
          </p:nvSpPr>
          <p:spPr bwMode="auto">
            <a:xfrm>
              <a:off x="8612106" y="4407982"/>
              <a:ext cx="155301" cy="146510"/>
            </a:xfrm>
            <a:custGeom>
              <a:avLst/>
              <a:gdLst>
                <a:gd name="T0" fmla="*/ 62 w 469"/>
                <a:gd name="T1" fmla="*/ 125 h 439"/>
                <a:gd name="T2" fmla="*/ 62 w 469"/>
                <a:gd name="T3" fmla="*/ 125 h 439"/>
                <a:gd name="T4" fmla="*/ 343 w 469"/>
                <a:gd name="T5" fmla="*/ 63 h 439"/>
                <a:gd name="T6" fmla="*/ 406 w 469"/>
                <a:gd name="T7" fmla="*/ 344 h 439"/>
                <a:gd name="T8" fmla="*/ 125 w 469"/>
                <a:gd name="T9" fmla="*/ 407 h 439"/>
                <a:gd name="T10" fmla="*/ 62 w 469"/>
                <a:gd name="T11" fmla="*/ 12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62" y="125"/>
                  </a:moveTo>
                  <a:lnTo>
                    <a:pt x="62" y="125"/>
                  </a:lnTo>
                  <a:cubicBezTo>
                    <a:pt x="125" y="32"/>
                    <a:pt x="250" y="0"/>
                    <a:pt x="343" y="63"/>
                  </a:cubicBezTo>
                  <a:cubicBezTo>
                    <a:pt x="437" y="125"/>
                    <a:pt x="468" y="250"/>
                    <a:pt x="406" y="344"/>
                  </a:cubicBezTo>
                  <a:cubicBezTo>
                    <a:pt x="343" y="438"/>
                    <a:pt x="218" y="438"/>
                    <a:pt x="125" y="407"/>
                  </a:cubicBezTo>
                  <a:cubicBezTo>
                    <a:pt x="31" y="344"/>
                    <a:pt x="0" y="219"/>
                    <a:pt x="62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9" name="Freeform 20"/>
            <p:cNvSpPr>
              <a:spLocks noChangeArrowheads="1"/>
            </p:cNvSpPr>
            <p:nvPr/>
          </p:nvSpPr>
          <p:spPr bwMode="auto">
            <a:xfrm>
              <a:off x="6618104" y="3068878"/>
              <a:ext cx="145045" cy="156766"/>
            </a:xfrm>
            <a:custGeom>
              <a:avLst/>
              <a:gdLst>
                <a:gd name="T0" fmla="*/ 62 w 438"/>
                <a:gd name="T1" fmla="*/ 125 h 470"/>
                <a:gd name="T2" fmla="*/ 62 w 438"/>
                <a:gd name="T3" fmla="*/ 125 h 470"/>
                <a:gd name="T4" fmla="*/ 343 w 438"/>
                <a:gd name="T5" fmla="*/ 63 h 470"/>
                <a:gd name="T6" fmla="*/ 375 w 438"/>
                <a:gd name="T7" fmla="*/ 344 h 470"/>
                <a:gd name="T8" fmla="*/ 125 w 438"/>
                <a:gd name="T9" fmla="*/ 406 h 470"/>
                <a:gd name="T10" fmla="*/ 62 w 438"/>
                <a:gd name="T11" fmla="*/ 12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70">
                  <a:moveTo>
                    <a:pt x="62" y="125"/>
                  </a:moveTo>
                  <a:lnTo>
                    <a:pt x="62" y="125"/>
                  </a:lnTo>
                  <a:cubicBezTo>
                    <a:pt x="125" y="31"/>
                    <a:pt x="250" y="0"/>
                    <a:pt x="343" y="63"/>
                  </a:cubicBezTo>
                  <a:cubicBezTo>
                    <a:pt x="437" y="125"/>
                    <a:pt x="437" y="250"/>
                    <a:pt x="375" y="344"/>
                  </a:cubicBezTo>
                  <a:cubicBezTo>
                    <a:pt x="312" y="438"/>
                    <a:pt x="187" y="469"/>
                    <a:pt x="125" y="406"/>
                  </a:cubicBezTo>
                  <a:cubicBezTo>
                    <a:pt x="31" y="344"/>
                    <a:pt x="0" y="219"/>
                    <a:pt x="62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0" name="Freeform 21"/>
            <p:cNvSpPr>
              <a:spLocks noChangeArrowheads="1"/>
            </p:cNvSpPr>
            <p:nvPr/>
          </p:nvSpPr>
          <p:spPr bwMode="auto">
            <a:xfrm>
              <a:off x="7385817" y="4916373"/>
              <a:ext cx="146510" cy="145044"/>
            </a:xfrm>
            <a:custGeom>
              <a:avLst/>
              <a:gdLst>
                <a:gd name="T0" fmla="*/ 156 w 439"/>
                <a:gd name="T1" fmla="*/ 437 h 438"/>
                <a:gd name="T2" fmla="*/ 156 w 439"/>
                <a:gd name="T3" fmla="*/ 437 h 438"/>
                <a:gd name="T4" fmla="*/ 0 w 439"/>
                <a:gd name="T5" fmla="*/ 187 h 438"/>
                <a:gd name="T6" fmla="*/ 250 w 439"/>
                <a:gd name="T7" fmla="*/ 31 h 438"/>
                <a:gd name="T8" fmla="*/ 406 w 439"/>
                <a:gd name="T9" fmla="*/ 281 h 438"/>
                <a:gd name="T10" fmla="*/ 156 w 439"/>
                <a:gd name="T11" fmla="*/ 4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156" y="437"/>
                  </a:moveTo>
                  <a:lnTo>
                    <a:pt x="156" y="437"/>
                  </a:lnTo>
                  <a:cubicBezTo>
                    <a:pt x="63" y="406"/>
                    <a:pt x="0" y="312"/>
                    <a:pt x="0" y="187"/>
                  </a:cubicBezTo>
                  <a:cubicBezTo>
                    <a:pt x="31" y="93"/>
                    <a:pt x="125" y="0"/>
                    <a:pt x="250" y="31"/>
                  </a:cubicBezTo>
                  <a:cubicBezTo>
                    <a:pt x="344" y="62"/>
                    <a:pt x="438" y="156"/>
                    <a:pt x="406" y="281"/>
                  </a:cubicBezTo>
                  <a:cubicBezTo>
                    <a:pt x="375" y="375"/>
                    <a:pt x="281" y="437"/>
                    <a:pt x="156" y="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1" name="Freeform 22"/>
            <p:cNvSpPr>
              <a:spLocks noChangeArrowheads="1"/>
            </p:cNvSpPr>
            <p:nvPr/>
          </p:nvSpPr>
          <p:spPr bwMode="auto">
            <a:xfrm>
              <a:off x="8798173" y="3981637"/>
              <a:ext cx="145045" cy="134789"/>
            </a:xfrm>
            <a:custGeom>
              <a:avLst/>
              <a:gdLst>
                <a:gd name="T0" fmla="*/ 0 w 438"/>
                <a:gd name="T1" fmla="*/ 156 h 407"/>
                <a:gd name="T2" fmla="*/ 0 w 438"/>
                <a:gd name="T3" fmla="*/ 156 h 407"/>
                <a:gd name="T4" fmla="*/ 250 w 438"/>
                <a:gd name="T5" fmla="*/ 0 h 407"/>
                <a:gd name="T6" fmla="*/ 405 w 438"/>
                <a:gd name="T7" fmla="*/ 250 h 407"/>
                <a:gd name="T8" fmla="*/ 156 w 438"/>
                <a:gd name="T9" fmla="*/ 406 h 407"/>
                <a:gd name="T10" fmla="*/ 0 w 438"/>
                <a:gd name="T11" fmla="*/ 15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07">
                  <a:moveTo>
                    <a:pt x="0" y="156"/>
                  </a:moveTo>
                  <a:lnTo>
                    <a:pt x="0" y="156"/>
                  </a:lnTo>
                  <a:cubicBezTo>
                    <a:pt x="31" y="63"/>
                    <a:pt x="125" y="0"/>
                    <a:pt x="250" y="0"/>
                  </a:cubicBezTo>
                  <a:cubicBezTo>
                    <a:pt x="343" y="31"/>
                    <a:pt x="437" y="125"/>
                    <a:pt x="405" y="250"/>
                  </a:cubicBezTo>
                  <a:cubicBezTo>
                    <a:pt x="374" y="344"/>
                    <a:pt x="281" y="406"/>
                    <a:pt x="156" y="406"/>
                  </a:cubicBezTo>
                  <a:cubicBezTo>
                    <a:pt x="63" y="375"/>
                    <a:pt x="0" y="281"/>
                    <a:pt x="0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2" name="Freeform 23"/>
            <p:cNvSpPr>
              <a:spLocks noChangeArrowheads="1"/>
            </p:cNvSpPr>
            <p:nvPr/>
          </p:nvSpPr>
          <p:spPr bwMode="auto">
            <a:xfrm>
              <a:off x="6442292" y="3505478"/>
              <a:ext cx="146510" cy="145045"/>
            </a:xfrm>
            <a:custGeom>
              <a:avLst/>
              <a:gdLst>
                <a:gd name="T0" fmla="*/ 32 w 439"/>
                <a:gd name="T1" fmla="*/ 187 h 438"/>
                <a:gd name="T2" fmla="*/ 32 w 439"/>
                <a:gd name="T3" fmla="*/ 187 h 438"/>
                <a:gd name="T4" fmla="*/ 250 w 439"/>
                <a:gd name="T5" fmla="*/ 31 h 438"/>
                <a:gd name="T6" fmla="*/ 407 w 439"/>
                <a:gd name="T7" fmla="*/ 281 h 438"/>
                <a:gd name="T8" fmla="*/ 188 w 439"/>
                <a:gd name="T9" fmla="*/ 437 h 438"/>
                <a:gd name="T10" fmla="*/ 32 w 439"/>
                <a:gd name="T11" fmla="*/ 18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32" y="187"/>
                  </a:moveTo>
                  <a:lnTo>
                    <a:pt x="32" y="187"/>
                  </a:lnTo>
                  <a:cubicBezTo>
                    <a:pt x="32" y="93"/>
                    <a:pt x="157" y="0"/>
                    <a:pt x="250" y="31"/>
                  </a:cubicBezTo>
                  <a:cubicBezTo>
                    <a:pt x="344" y="62"/>
                    <a:pt x="438" y="156"/>
                    <a:pt x="407" y="281"/>
                  </a:cubicBezTo>
                  <a:cubicBezTo>
                    <a:pt x="375" y="375"/>
                    <a:pt x="282" y="437"/>
                    <a:pt x="188" y="437"/>
                  </a:cubicBezTo>
                  <a:cubicBezTo>
                    <a:pt x="63" y="406"/>
                    <a:pt x="0" y="312"/>
                    <a:pt x="3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3" name="Freeform 24"/>
            <p:cNvSpPr>
              <a:spLocks noChangeArrowheads="1"/>
            </p:cNvSpPr>
            <p:nvPr/>
          </p:nvSpPr>
          <p:spPr bwMode="auto">
            <a:xfrm>
              <a:off x="6618104" y="4407982"/>
              <a:ext cx="145045" cy="146510"/>
            </a:xfrm>
            <a:custGeom>
              <a:avLst/>
              <a:gdLst>
                <a:gd name="T0" fmla="*/ 62 w 438"/>
                <a:gd name="T1" fmla="*/ 344 h 439"/>
                <a:gd name="T2" fmla="*/ 62 w 438"/>
                <a:gd name="T3" fmla="*/ 344 h 439"/>
                <a:gd name="T4" fmla="*/ 125 w 438"/>
                <a:gd name="T5" fmla="*/ 63 h 439"/>
                <a:gd name="T6" fmla="*/ 375 w 438"/>
                <a:gd name="T7" fmla="*/ 125 h 439"/>
                <a:gd name="T8" fmla="*/ 343 w 438"/>
                <a:gd name="T9" fmla="*/ 407 h 439"/>
                <a:gd name="T10" fmla="*/ 62 w 438"/>
                <a:gd name="T11" fmla="*/ 344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62" y="344"/>
                  </a:moveTo>
                  <a:lnTo>
                    <a:pt x="62" y="344"/>
                  </a:lnTo>
                  <a:cubicBezTo>
                    <a:pt x="0" y="250"/>
                    <a:pt x="31" y="125"/>
                    <a:pt x="125" y="63"/>
                  </a:cubicBezTo>
                  <a:cubicBezTo>
                    <a:pt x="187" y="0"/>
                    <a:pt x="312" y="32"/>
                    <a:pt x="375" y="125"/>
                  </a:cubicBezTo>
                  <a:cubicBezTo>
                    <a:pt x="437" y="219"/>
                    <a:pt x="437" y="344"/>
                    <a:pt x="343" y="407"/>
                  </a:cubicBezTo>
                  <a:cubicBezTo>
                    <a:pt x="250" y="438"/>
                    <a:pt x="125" y="438"/>
                    <a:pt x="6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4" name="Freeform 25"/>
            <p:cNvSpPr>
              <a:spLocks noChangeArrowheads="1"/>
            </p:cNvSpPr>
            <p:nvPr/>
          </p:nvSpPr>
          <p:spPr bwMode="auto">
            <a:xfrm>
              <a:off x="8279526" y="4739094"/>
              <a:ext cx="155301" cy="146510"/>
            </a:xfrm>
            <a:custGeom>
              <a:avLst/>
              <a:gdLst>
                <a:gd name="T0" fmla="*/ 125 w 469"/>
                <a:gd name="T1" fmla="*/ 63 h 439"/>
                <a:gd name="T2" fmla="*/ 125 w 469"/>
                <a:gd name="T3" fmla="*/ 63 h 439"/>
                <a:gd name="T4" fmla="*/ 406 w 469"/>
                <a:gd name="T5" fmla="*/ 125 h 439"/>
                <a:gd name="T6" fmla="*/ 343 w 469"/>
                <a:gd name="T7" fmla="*/ 375 h 439"/>
                <a:gd name="T8" fmla="*/ 62 w 469"/>
                <a:gd name="T9" fmla="*/ 344 h 439"/>
                <a:gd name="T10" fmla="*/ 125 w 469"/>
                <a:gd name="T11" fmla="*/ 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125" y="63"/>
                  </a:moveTo>
                  <a:lnTo>
                    <a:pt x="125" y="63"/>
                  </a:lnTo>
                  <a:cubicBezTo>
                    <a:pt x="218" y="0"/>
                    <a:pt x="343" y="32"/>
                    <a:pt x="406" y="125"/>
                  </a:cubicBezTo>
                  <a:cubicBezTo>
                    <a:pt x="468" y="219"/>
                    <a:pt x="437" y="313"/>
                    <a:pt x="343" y="375"/>
                  </a:cubicBezTo>
                  <a:cubicBezTo>
                    <a:pt x="250" y="438"/>
                    <a:pt x="125" y="438"/>
                    <a:pt x="62" y="344"/>
                  </a:cubicBezTo>
                  <a:cubicBezTo>
                    <a:pt x="0" y="250"/>
                    <a:pt x="31" y="125"/>
                    <a:pt x="125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5" name="Freeform 26"/>
            <p:cNvSpPr>
              <a:spLocks noChangeArrowheads="1"/>
            </p:cNvSpPr>
            <p:nvPr/>
          </p:nvSpPr>
          <p:spPr bwMode="auto">
            <a:xfrm>
              <a:off x="6950681" y="2746556"/>
              <a:ext cx="145045" cy="146510"/>
            </a:xfrm>
            <a:custGeom>
              <a:avLst/>
              <a:gdLst>
                <a:gd name="T0" fmla="*/ 93 w 438"/>
                <a:gd name="T1" fmla="*/ 63 h 439"/>
                <a:gd name="T2" fmla="*/ 93 w 438"/>
                <a:gd name="T3" fmla="*/ 63 h 439"/>
                <a:gd name="T4" fmla="*/ 375 w 438"/>
                <a:gd name="T5" fmla="*/ 94 h 439"/>
                <a:gd name="T6" fmla="*/ 312 w 438"/>
                <a:gd name="T7" fmla="*/ 375 h 439"/>
                <a:gd name="T8" fmla="*/ 62 w 438"/>
                <a:gd name="T9" fmla="*/ 313 h 439"/>
                <a:gd name="T10" fmla="*/ 93 w 438"/>
                <a:gd name="T11" fmla="*/ 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93" y="63"/>
                  </a:moveTo>
                  <a:lnTo>
                    <a:pt x="93" y="63"/>
                  </a:lnTo>
                  <a:cubicBezTo>
                    <a:pt x="187" y="0"/>
                    <a:pt x="312" y="0"/>
                    <a:pt x="375" y="94"/>
                  </a:cubicBezTo>
                  <a:cubicBezTo>
                    <a:pt x="437" y="188"/>
                    <a:pt x="406" y="313"/>
                    <a:pt x="312" y="375"/>
                  </a:cubicBezTo>
                  <a:cubicBezTo>
                    <a:pt x="250" y="438"/>
                    <a:pt x="125" y="407"/>
                    <a:pt x="62" y="313"/>
                  </a:cubicBezTo>
                  <a:cubicBezTo>
                    <a:pt x="0" y="219"/>
                    <a:pt x="0" y="94"/>
                    <a:pt x="93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6" name="Freeform 28"/>
            <p:cNvSpPr>
              <a:spLocks noChangeArrowheads="1"/>
            </p:cNvSpPr>
            <p:nvPr/>
          </p:nvSpPr>
          <p:spPr bwMode="auto">
            <a:xfrm>
              <a:off x="10022994" y="4947140"/>
              <a:ext cx="134789" cy="136256"/>
            </a:xfrm>
            <a:custGeom>
              <a:avLst/>
              <a:gdLst>
                <a:gd name="T0" fmla="*/ 187 w 407"/>
                <a:gd name="T1" fmla="*/ 0 h 408"/>
                <a:gd name="T2" fmla="*/ 187 w 407"/>
                <a:gd name="T3" fmla="*/ 0 h 408"/>
                <a:gd name="T4" fmla="*/ 406 w 407"/>
                <a:gd name="T5" fmla="*/ 219 h 408"/>
                <a:gd name="T6" fmla="*/ 187 w 407"/>
                <a:gd name="T7" fmla="*/ 407 h 408"/>
                <a:gd name="T8" fmla="*/ 0 w 407"/>
                <a:gd name="T9" fmla="*/ 219 h 408"/>
                <a:gd name="T10" fmla="*/ 187 w 407"/>
                <a:gd name="T1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8">
                  <a:moveTo>
                    <a:pt x="187" y="0"/>
                  </a:moveTo>
                  <a:lnTo>
                    <a:pt x="187" y="0"/>
                  </a:lnTo>
                  <a:cubicBezTo>
                    <a:pt x="312" y="0"/>
                    <a:pt x="406" y="94"/>
                    <a:pt x="406" y="219"/>
                  </a:cubicBezTo>
                  <a:cubicBezTo>
                    <a:pt x="406" y="313"/>
                    <a:pt x="312" y="407"/>
                    <a:pt x="187" y="407"/>
                  </a:cubicBezTo>
                  <a:cubicBezTo>
                    <a:pt x="93" y="407"/>
                    <a:pt x="0" y="313"/>
                    <a:pt x="0" y="219"/>
                  </a:cubicBezTo>
                  <a:cubicBezTo>
                    <a:pt x="0" y="94"/>
                    <a:pt x="93" y="0"/>
                    <a:pt x="18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7" name="Freeform 29"/>
            <p:cNvSpPr>
              <a:spLocks noChangeArrowheads="1"/>
            </p:cNvSpPr>
            <p:nvPr/>
          </p:nvSpPr>
          <p:spPr bwMode="auto">
            <a:xfrm>
              <a:off x="10022994" y="2550231"/>
              <a:ext cx="134789" cy="134789"/>
            </a:xfrm>
            <a:custGeom>
              <a:avLst/>
              <a:gdLst>
                <a:gd name="T0" fmla="*/ 187 w 407"/>
                <a:gd name="T1" fmla="*/ 0 h 407"/>
                <a:gd name="T2" fmla="*/ 187 w 407"/>
                <a:gd name="T3" fmla="*/ 0 h 407"/>
                <a:gd name="T4" fmla="*/ 406 w 407"/>
                <a:gd name="T5" fmla="*/ 187 h 407"/>
                <a:gd name="T6" fmla="*/ 187 w 407"/>
                <a:gd name="T7" fmla="*/ 406 h 407"/>
                <a:gd name="T8" fmla="*/ 0 w 407"/>
                <a:gd name="T9" fmla="*/ 187 h 407"/>
                <a:gd name="T10" fmla="*/ 18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187" y="0"/>
                  </a:moveTo>
                  <a:lnTo>
                    <a:pt x="187" y="0"/>
                  </a:lnTo>
                  <a:cubicBezTo>
                    <a:pt x="312" y="0"/>
                    <a:pt x="406" y="93"/>
                    <a:pt x="406" y="187"/>
                  </a:cubicBezTo>
                  <a:cubicBezTo>
                    <a:pt x="406" y="312"/>
                    <a:pt x="312" y="406"/>
                    <a:pt x="187" y="406"/>
                  </a:cubicBezTo>
                  <a:cubicBezTo>
                    <a:pt x="93" y="406"/>
                    <a:pt x="0" y="312"/>
                    <a:pt x="0" y="187"/>
                  </a:cubicBezTo>
                  <a:cubicBezTo>
                    <a:pt x="0" y="93"/>
                    <a:pt x="93" y="0"/>
                    <a:pt x="18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8" name="Freeform 30"/>
            <p:cNvSpPr>
              <a:spLocks noChangeArrowheads="1"/>
            </p:cNvSpPr>
            <p:nvPr/>
          </p:nvSpPr>
          <p:spPr bwMode="auto">
            <a:xfrm>
              <a:off x="11227305" y="3754546"/>
              <a:ext cx="134789" cy="124534"/>
            </a:xfrm>
            <a:custGeom>
              <a:avLst/>
              <a:gdLst>
                <a:gd name="T0" fmla="*/ 406 w 407"/>
                <a:gd name="T1" fmla="*/ 187 h 375"/>
                <a:gd name="T2" fmla="*/ 406 w 407"/>
                <a:gd name="T3" fmla="*/ 187 h 375"/>
                <a:gd name="T4" fmla="*/ 187 w 407"/>
                <a:gd name="T5" fmla="*/ 374 h 375"/>
                <a:gd name="T6" fmla="*/ 0 w 407"/>
                <a:gd name="T7" fmla="*/ 187 h 375"/>
                <a:gd name="T8" fmla="*/ 187 w 407"/>
                <a:gd name="T9" fmla="*/ 0 h 375"/>
                <a:gd name="T10" fmla="*/ 406 w 407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375">
                  <a:moveTo>
                    <a:pt x="406" y="187"/>
                  </a:moveTo>
                  <a:lnTo>
                    <a:pt x="406" y="187"/>
                  </a:lnTo>
                  <a:cubicBezTo>
                    <a:pt x="406" y="311"/>
                    <a:pt x="312" y="374"/>
                    <a:pt x="187" y="374"/>
                  </a:cubicBezTo>
                  <a:cubicBezTo>
                    <a:pt x="93" y="374"/>
                    <a:pt x="0" y="311"/>
                    <a:pt x="0" y="187"/>
                  </a:cubicBezTo>
                  <a:cubicBezTo>
                    <a:pt x="0" y="93"/>
                    <a:pt x="93" y="0"/>
                    <a:pt x="187" y="0"/>
                  </a:cubicBezTo>
                  <a:cubicBezTo>
                    <a:pt x="312" y="0"/>
                    <a:pt x="406" y="93"/>
                    <a:pt x="406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9" name="Freeform 31"/>
            <p:cNvSpPr>
              <a:spLocks noChangeArrowheads="1"/>
            </p:cNvSpPr>
            <p:nvPr/>
          </p:nvSpPr>
          <p:spPr bwMode="auto">
            <a:xfrm>
              <a:off x="10863960" y="2891601"/>
              <a:ext cx="145045" cy="145044"/>
            </a:xfrm>
            <a:custGeom>
              <a:avLst/>
              <a:gdLst>
                <a:gd name="T0" fmla="*/ 375 w 438"/>
                <a:gd name="T1" fmla="*/ 93 h 438"/>
                <a:gd name="T2" fmla="*/ 375 w 438"/>
                <a:gd name="T3" fmla="*/ 93 h 438"/>
                <a:gd name="T4" fmla="*/ 375 w 438"/>
                <a:gd name="T5" fmla="*/ 375 h 438"/>
                <a:gd name="T6" fmla="*/ 94 w 438"/>
                <a:gd name="T7" fmla="*/ 375 h 438"/>
                <a:gd name="T8" fmla="*/ 94 w 438"/>
                <a:gd name="T9" fmla="*/ 93 h 438"/>
                <a:gd name="T10" fmla="*/ 375 w 438"/>
                <a:gd name="T11" fmla="*/ 9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8">
                  <a:moveTo>
                    <a:pt x="375" y="93"/>
                  </a:moveTo>
                  <a:lnTo>
                    <a:pt x="375" y="93"/>
                  </a:lnTo>
                  <a:cubicBezTo>
                    <a:pt x="437" y="156"/>
                    <a:pt x="437" y="281"/>
                    <a:pt x="375" y="375"/>
                  </a:cubicBezTo>
                  <a:cubicBezTo>
                    <a:pt x="281" y="437"/>
                    <a:pt x="156" y="437"/>
                    <a:pt x="94" y="375"/>
                  </a:cubicBezTo>
                  <a:cubicBezTo>
                    <a:pt x="0" y="281"/>
                    <a:pt x="0" y="156"/>
                    <a:pt x="94" y="93"/>
                  </a:cubicBezTo>
                  <a:cubicBezTo>
                    <a:pt x="156" y="0"/>
                    <a:pt x="281" y="0"/>
                    <a:pt x="375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0" name="Freeform 32"/>
            <p:cNvSpPr>
              <a:spLocks noChangeArrowheads="1"/>
            </p:cNvSpPr>
            <p:nvPr/>
          </p:nvSpPr>
          <p:spPr bwMode="auto">
            <a:xfrm>
              <a:off x="9171771" y="2891601"/>
              <a:ext cx="146510" cy="145044"/>
            </a:xfrm>
            <a:custGeom>
              <a:avLst/>
              <a:gdLst>
                <a:gd name="T0" fmla="*/ 344 w 439"/>
                <a:gd name="T1" fmla="*/ 375 h 438"/>
                <a:gd name="T2" fmla="*/ 344 w 439"/>
                <a:gd name="T3" fmla="*/ 375 h 438"/>
                <a:gd name="T4" fmla="*/ 63 w 439"/>
                <a:gd name="T5" fmla="*/ 375 h 438"/>
                <a:gd name="T6" fmla="*/ 63 w 439"/>
                <a:gd name="T7" fmla="*/ 93 h 438"/>
                <a:gd name="T8" fmla="*/ 344 w 439"/>
                <a:gd name="T9" fmla="*/ 93 h 438"/>
                <a:gd name="T10" fmla="*/ 344 w 439"/>
                <a:gd name="T11" fmla="*/ 37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344" y="375"/>
                  </a:moveTo>
                  <a:lnTo>
                    <a:pt x="344" y="375"/>
                  </a:lnTo>
                  <a:cubicBezTo>
                    <a:pt x="281" y="437"/>
                    <a:pt x="156" y="437"/>
                    <a:pt x="63" y="375"/>
                  </a:cubicBezTo>
                  <a:cubicBezTo>
                    <a:pt x="0" y="281"/>
                    <a:pt x="0" y="156"/>
                    <a:pt x="63" y="93"/>
                  </a:cubicBezTo>
                  <a:cubicBezTo>
                    <a:pt x="156" y="0"/>
                    <a:pt x="281" y="0"/>
                    <a:pt x="344" y="93"/>
                  </a:cubicBezTo>
                  <a:cubicBezTo>
                    <a:pt x="438" y="156"/>
                    <a:pt x="438" y="281"/>
                    <a:pt x="344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1" name="Freeform 33"/>
            <p:cNvSpPr>
              <a:spLocks noChangeArrowheads="1"/>
            </p:cNvSpPr>
            <p:nvPr/>
          </p:nvSpPr>
          <p:spPr bwMode="auto">
            <a:xfrm>
              <a:off x="10863960" y="4594051"/>
              <a:ext cx="145045" cy="145044"/>
            </a:xfrm>
            <a:custGeom>
              <a:avLst/>
              <a:gdLst>
                <a:gd name="T0" fmla="*/ 375 w 438"/>
                <a:gd name="T1" fmla="*/ 344 h 438"/>
                <a:gd name="T2" fmla="*/ 375 w 438"/>
                <a:gd name="T3" fmla="*/ 344 h 438"/>
                <a:gd name="T4" fmla="*/ 94 w 438"/>
                <a:gd name="T5" fmla="*/ 344 h 438"/>
                <a:gd name="T6" fmla="*/ 94 w 438"/>
                <a:gd name="T7" fmla="*/ 62 h 438"/>
                <a:gd name="T8" fmla="*/ 375 w 438"/>
                <a:gd name="T9" fmla="*/ 62 h 438"/>
                <a:gd name="T10" fmla="*/ 375 w 438"/>
                <a:gd name="T11" fmla="*/ 34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8">
                  <a:moveTo>
                    <a:pt x="375" y="344"/>
                  </a:moveTo>
                  <a:lnTo>
                    <a:pt x="375" y="344"/>
                  </a:lnTo>
                  <a:cubicBezTo>
                    <a:pt x="281" y="437"/>
                    <a:pt x="156" y="437"/>
                    <a:pt x="94" y="344"/>
                  </a:cubicBezTo>
                  <a:cubicBezTo>
                    <a:pt x="0" y="281"/>
                    <a:pt x="0" y="156"/>
                    <a:pt x="94" y="62"/>
                  </a:cubicBezTo>
                  <a:cubicBezTo>
                    <a:pt x="156" y="0"/>
                    <a:pt x="281" y="0"/>
                    <a:pt x="375" y="62"/>
                  </a:cubicBezTo>
                  <a:cubicBezTo>
                    <a:pt x="437" y="156"/>
                    <a:pt x="437" y="281"/>
                    <a:pt x="375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2" name="Freeform 34"/>
            <p:cNvSpPr>
              <a:spLocks noChangeArrowheads="1"/>
            </p:cNvSpPr>
            <p:nvPr/>
          </p:nvSpPr>
          <p:spPr bwMode="auto">
            <a:xfrm>
              <a:off x="10480104" y="2632277"/>
              <a:ext cx="145045" cy="155301"/>
            </a:xfrm>
            <a:custGeom>
              <a:avLst/>
              <a:gdLst>
                <a:gd name="T0" fmla="*/ 281 w 438"/>
                <a:gd name="T1" fmla="*/ 31 h 469"/>
                <a:gd name="T2" fmla="*/ 281 w 438"/>
                <a:gd name="T3" fmla="*/ 31 h 469"/>
                <a:gd name="T4" fmla="*/ 406 w 438"/>
                <a:gd name="T5" fmla="*/ 312 h 469"/>
                <a:gd name="T6" fmla="*/ 125 w 438"/>
                <a:gd name="T7" fmla="*/ 406 h 469"/>
                <a:gd name="T8" fmla="*/ 31 w 438"/>
                <a:gd name="T9" fmla="*/ 156 h 469"/>
                <a:gd name="T10" fmla="*/ 281 w 438"/>
                <a:gd name="T11" fmla="*/ 31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69">
                  <a:moveTo>
                    <a:pt x="281" y="31"/>
                  </a:moveTo>
                  <a:lnTo>
                    <a:pt x="281" y="31"/>
                  </a:lnTo>
                  <a:cubicBezTo>
                    <a:pt x="375" y="93"/>
                    <a:pt x="437" y="187"/>
                    <a:pt x="406" y="312"/>
                  </a:cubicBezTo>
                  <a:cubicBezTo>
                    <a:pt x="343" y="406"/>
                    <a:pt x="250" y="468"/>
                    <a:pt x="125" y="406"/>
                  </a:cubicBezTo>
                  <a:cubicBezTo>
                    <a:pt x="31" y="375"/>
                    <a:pt x="0" y="250"/>
                    <a:pt x="31" y="156"/>
                  </a:cubicBezTo>
                  <a:cubicBezTo>
                    <a:pt x="62" y="62"/>
                    <a:pt x="187" y="0"/>
                    <a:pt x="281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3" name="Freeform 35"/>
            <p:cNvSpPr>
              <a:spLocks noChangeArrowheads="1"/>
            </p:cNvSpPr>
            <p:nvPr/>
          </p:nvSpPr>
          <p:spPr bwMode="auto">
            <a:xfrm>
              <a:off x="8902192" y="3287178"/>
              <a:ext cx="155301" cy="146510"/>
            </a:xfrm>
            <a:custGeom>
              <a:avLst/>
              <a:gdLst>
                <a:gd name="T0" fmla="*/ 437 w 469"/>
                <a:gd name="T1" fmla="*/ 282 h 439"/>
                <a:gd name="T2" fmla="*/ 437 w 469"/>
                <a:gd name="T3" fmla="*/ 282 h 439"/>
                <a:gd name="T4" fmla="*/ 156 w 469"/>
                <a:gd name="T5" fmla="*/ 407 h 439"/>
                <a:gd name="T6" fmla="*/ 62 w 469"/>
                <a:gd name="T7" fmla="*/ 125 h 439"/>
                <a:gd name="T8" fmla="*/ 312 w 469"/>
                <a:gd name="T9" fmla="*/ 32 h 439"/>
                <a:gd name="T10" fmla="*/ 437 w 469"/>
                <a:gd name="T11" fmla="*/ 282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437" y="282"/>
                  </a:moveTo>
                  <a:lnTo>
                    <a:pt x="437" y="282"/>
                  </a:lnTo>
                  <a:cubicBezTo>
                    <a:pt x="375" y="407"/>
                    <a:pt x="250" y="438"/>
                    <a:pt x="156" y="407"/>
                  </a:cubicBezTo>
                  <a:cubicBezTo>
                    <a:pt x="62" y="344"/>
                    <a:pt x="0" y="250"/>
                    <a:pt x="62" y="125"/>
                  </a:cubicBezTo>
                  <a:cubicBezTo>
                    <a:pt x="93" y="32"/>
                    <a:pt x="218" y="0"/>
                    <a:pt x="312" y="32"/>
                  </a:cubicBezTo>
                  <a:cubicBezTo>
                    <a:pt x="406" y="63"/>
                    <a:pt x="468" y="188"/>
                    <a:pt x="437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4" name="Freeform 36"/>
            <p:cNvSpPr>
              <a:spLocks noChangeArrowheads="1"/>
            </p:cNvSpPr>
            <p:nvPr/>
          </p:nvSpPr>
          <p:spPr bwMode="auto">
            <a:xfrm>
              <a:off x="11123283" y="4199937"/>
              <a:ext cx="156765" cy="156766"/>
            </a:xfrm>
            <a:custGeom>
              <a:avLst/>
              <a:gdLst>
                <a:gd name="T0" fmla="*/ 406 w 470"/>
                <a:gd name="T1" fmla="*/ 313 h 470"/>
                <a:gd name="T2" fmla="*/ 406 w 470"/>
                <a:gd name="T3" fmla="*/ 313 h 470"/>
                <a:gd name="T4" fmla="*/ 156 w 470"/>
                <a:gd name="T5" fmla="*/ 407 h 470"/>
                <a:gd name="T6" fmla="*/ 31 w 470"/>
                <a:gd name="T7" fmla="*/ 157 h 470"/>
                <a:gd name="T8" fmla="*/ 313 w 470"/>
                <a:gd name="T9" fmla="*/ 32 h 470"/>
                <a:gd name="T10" fmla="*/ 406 w 470"/>
                <a:gd name="T11" fmla="*/ 31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406" y="313"/>
                  </a:moveTo>
                  <a:lnTo>
                    <a:pt x="406" y="313"/>
                  </a:lnTo>
                  <a:cubicBezTo>
                    <a:pt x="375" y="407"/>
                    <a:pt x="250" y="469"/>
                    <a:pt x="156" y="407"/>
                  </a:cubicBezTo>
                  <a:cubicBezTo>
                    <a:pt x="63" y="375"/>
                    <a:pt x="0" y="250"/>
                    <a:pt x="31" y="157"/>
                  </a:cubicBezTo>
                  <a:cubicBezTo>
                    <a:pt x="94" y="63"/>
                    <a:pt x="219" y="0"/>
                    <a:pt x="313" y="32"/>
                  </a:cubicBezTo>
                  <a:cubicBezTo>
                    <a:pt x="406" y="94"/>
                    <a:pt x="469" y="219"/>
                    <a:pt x="406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5" name="Freeform 37"/>
            <p:cNvSpPr>
              <a:spLocks noChangeArrowheads="1"/>
            </p:cNvSpPr>
            <p:nvPr/>
          </p:nvSpPr>
          <p:spPr bwMode="auto">
            <a:xfrm>
              <a:off x="11123283" y="3287178"/>
              <a:ext cx="156765" cy="146510"/>
            </a:xfrm>
            <a:custGeom>
              <a:avLst/>
              <a:gdLst>
                <a:gd name="T0" fmla="*/ 406 w 470"/>
                <a:gd name="T1" fmla="*/ 125 h 439"/>
                <a:gd name="T2" fmla="*/ 406 w 470"/>
                <a:gd name="T3" fmla="*/ 125 h 439"/>
                <a:gd name="T4" fmla="*/ 313 w 470"/>
                <a:gd name="T5" fmla="*/ 407 h 439"/>
                <a:gd name="T6" fmla="*/ 31 w 470"/>
                <a:gd name="T7" fmla="*/ 282 h 439"/>
                <a:gd name="T8" fmla="*/ 156 w 470"/>
                <a:gd name="T9" fmla="*/ 32 h 439"/>
                <a:gd name="T10" fmla="*/ 406 w 470"/>
                <a:gd name="T11" fmla="*/ 12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406" y="125"/>
                  </a:moveTo>
                  <a:lnTo>
                    <a:pt x="406" y="125"/>
                  </a:lnTo>
                  <a:cubicBezTo>
                    <a:pt x="469" y="250"/>
                    <a:pt x="406" y="344"/>
                    <a:pt x="313" y="407"/>
                  </a:cubicBezTo>
                  <a:cubicBezTo>
                    <a:pt x="219" y="438"/>
                    <a:pt x="94" y="407"/>
                    <a:pt x="31" y="282"/>
                  </a:cubicBezTo>
                  <a:cubicBezTo>
                    <a:pt x="0" y="188"/>
                    <a:pt x="63" y="63"/>
                    <a:pt x="156" y="32"/>
                  </a:cubicBezTo>
                  <a:cubicBezTo>
                    <a:pt x="250" y="0"/>
                    <a:pt x="375" y="32"/>
                    <a:pt x="406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6" name="Freeform 38"/>
            <p:cNvSpPr>
              <a:spLocks noChangeArrowheads="1"/>
            </p:cNvSpPr>
            <p:nvPr/>
          </p:nvSpPr>
          <p:spPr bwMode="auto">
            <a:xfrm>
              <a:off x="9555627" y="2632277"/>
              <a:ext cx="146510" cy="155301"/>
            </a:xfrm>
            <a:custGeom>
              <a:avLst/>
              <a:gdLst>
                <a:gd name="T0" fmla="*/ 313 w 439"/>
                <a:gd name="T1" fmla="*/ 406 h 469"/>
                <a:gd name="T2" fmla="*/ 313 w 439"/>
                <a:gd name="T3" fmla="*/ 406 h 469"/>
                <a:gd name="T4" fmla="*/ 32 w 439"/>
                <a:gd name="T5" fmla="*/ 312 h 469"/>
                <a:gd name="T6" fmla="*/ 157 w 439"/>
                <a:gd name="T7" fmla="*/ 31 h 469"/>
                <a:gd name="T8" fmla="*/ 406 w 439"/>
                <a:gd name="T9" fmla="*/ 156 h 469"/>
                <a:gd name="T10" fmla="*/ 313 w 439"/>
                <a:gd name="T11" fmla="*/ 40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69">
                  <a:moveTo>
                    <a:pt x="313" y="406"/>
                  </a:moveTo>
                  <a:lnTo>
                    <a:pt x="313" y="406"/>
                  </a:lnTo>
                  <a:cubicBezTo>
                    <a:pt x="188" y="468"/>
                    <a:pt x="94" y="406"/>
                    <a:pt x="32" y="312"/>
                  </a:cubicBezTo>
                  <a:cubicBezTo>
                    <a:pt x="0" y="187"/>
                    <a:pt x="63" y="93"/>
                    <a:pt x="157" y="31"/>
                  </a:cubicBezTo>
                  <a:cubicBezTo>
                    <a:pt x="250" y="0"/>
                    <a:pt x="375" y="62"/>
                    <a:pt x="406" y="156"/>
                  </a:cubicBezTo>
                  <a:cubicBezTo>
                    <a:pt x="438" y="250"/>
                    <a:pt x="406" y="375"/>
                    <a:pt x="313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7" name="Freeform 39"/>
            <p:cNvSpPr>
              <a:spLocks noChangeArrowheads="1"/>
            </p:cNvSpPr>
            <p:nvPr/>
          </p:nvSpPr>
          <p:spPr bwMode="auto">
            <a:xfrm>
              <a:off x="10480104" y="4853373"/>
              <a:ext cx="145045" cy="146510"/>
            </a:xfrm>
            <a:custGeom>
              <a:avLst/>
              <a:gdLst>
                <a:gd name="T0" fmla="*/ 281 w 438"/>
                <a:gd name="T1" fmla="*/ 406 h 439"/>
                <a:gd name="T2" fmla="*/ 281 w 438"/>
                <a:gd name="T3" fmla="*/ 406 h 439"/>
                <a:gd name="T4" fmla="*/ 31 w 438"/>
                <a:gd name="T5" fmla="*/ 281 h 439"/>
                <a:gd name="T6" fmla="*/ 125 w 438"/>
                <a:gd name="T7" fmla="*/ 31 h 439"/>
                <a:gd name="T8" fmla="*/ 406 w 438"/>
                <a:gd name="T9" fmla="*/ 156 h 439"/>
                <a:gd name="T10" fmla="*/ 281 w 438"/>
                <a:gd name="T11" fmla="*/ 40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281" y="406"/>
                  </a:moveTo>
                  <a:lnTo>
                    <a:pt x="281" y="406"/>
                  </a:lnTo>
                  <a:cubicBezTo>
                    <a:pt x="187" y="438"/>
                    <a:pt x="62" y="406"/>
                    <a:pt x="31" y="281"/>
                  </a:cubicBezTo>
                  <a:cubicBezTo>
                    <a:pt x="0" y="188"/>
                    <a:pt x="31" y="63"/>
                    <a:pt x="125" y="31"/>
                  </a:cubicBezTo>
                  <a:cubicBezTo>
                    <a:pt x="250" y="0"/>
                    <a:pt x="343" y="31"/>
                    <a:pt x="406" y="156"/>
                  </a:cubicBezTo>
                  <a:cubicBezTo>
                    <a:pt x="437" y="250"/>
                    <a:pt x="375" y="344"/>
                    <a:pt x="281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8" name="Freeform 40"/>
            <p:cNvSpPr>
              <a:spLocks noChangeArrowheads="1"/>
            </p:cNvSpPr>
            <p:nvPr/>
          </p:nvSpPr>
          <p:spPr bwMode="auto">
            <a:xfrm>
              <a:off x="10251549" y="4926627"/>
              <a:ext cx="146510" cy="134789"/>
            </a:xfrm>
            <a:custGeom>
              <a:avLst/>
              <a:gdLst>
                <a:gd name="T0" fmla="*/ 188 w 439"/>
                <a:gd name="T1" fmla="*/ 0 h 407"/>
                <a:gd name="T2" fmla="*/ 188 w 439"/>
                <a:gd name="T3" fmla="*/ 0 h 407"/>
                <a:gd name="T4" fmla="*/ 406 w 439"/>
                <a:gd name="T5" fmla="*/ 156 h 407"/>
                <a:gd name="T6" fmla="*/ 250 w 439"/>
                <a:gd name="T7" fmla="*/ 406 h 407"/>
                <a:gd name="T8" fmla="*/ 31 w 439"/>
                <a:gd name="T9" fmla="*/ 250 h 407"/>
                <a:gd name="T10" fmla="*/ 188 w 439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07">
                  <a:moveTo>
                    <a:pt x="188" y="0"/>
                  </a:moveTo>
                  <a:lnTo>
                    <a:pt x="188" y="0"/>
                  </a:lnTo>
                  <a:cubicBezTo>
                    <a:pt x="281" y="0"/>
                    <a:pt x="406" y="62"/>
                    <a:pt x="406" y="156"/>
                  </a:cubicBezTo>
                  <a:cubicBezTo>
                    <a:pt x="438" y="281"/>
                    <a:pt x="375" y="375"/>
                    <a:pt x="250" y="406"/>
                  </a:cubicBezTo>
                  <a:cubicBezTo>
                    <a:pt x="156" y="406"/>
                    <a:pt x="31" y="344"/>
                    <a:pt x="31" y="250"/>
                  </a:cubicBezTo>
                  <a:cubicBezTo>
                    <a:pt x="0" y="125"/>
                    <a:pt x="63" y="31"/>
                    <a:pt x="18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9" name="Freeform 41"/>
            <p:cNvSpPr>
              <a:spLocks noChangeArrowheads="1"/>
            </p:cNvSpPr>
            <p:nvPr/>
          </p:nvSpPr>
          <p:spPr bwMode="auto">
            <a:xfrm>
              <a:off x="9784182" y="2570743"/>
              <a:ext cx="145045" cy="146510"/>
            </a:xfrm>
            <a:custGeom>
              <a:avLst/>
              <a:gdLst>
                <a:gd name="T0" fmla="*/ 187 w 438"/>
                <a:gd name="T1" fmla="*/ 0 h 439"/>
                <a:gd name="T2" fmla="*/ 187 w 438"/>
                <a:gd name="T3" fmla="*/ 0 h 439"/>
                <a:gd name="T4" fmla="*/ 406 w 438"/>
                <a:gd name="T5" fmla="*/ 156 h 439"/>
                <a:gd name="T6" fmla="*/ 250 w 438"/>
                <a:gd name="T7" fmla="*/ 406 h 439"/>
                <a:gd name="T8" fmla="*/ 31 w 438"/>
                <a:gd name="T9" fmla="*/ 250 h 439"/>
                <a:gd name="T10" fmla="*/ 187 w 438"/>
                <a:gd name="T11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187" y="0"/>
                  </a:moveTo>
                  <a:lnTo>
                    <a:pt x="187" y="0"/>
                  </a:lnTo>
                  <a:cubicBezTo>
                    <a:pt x="281" y="0"/>
                    <a:pt x="375" y="63"/>
                    <a:pt x="406" y="156"/>
                  </a:cubicBezTo>
                  <a:cubicBezTo>
                    <a:pt x="437" y="281"/>
                    <a:pt x="375" y="375"/>
                    <a:pt x="250" y="406"/>
                  </a:cubicBezTo>
                  <a:cubicBezTo>
                    <a:pt x="156" y="438"/>
                    <a:pt x="31" y="344"/>
                    <a:pt x="31" y="250"/>
                  </a:cubicBezTo>
                  <a:cubicBezTo>
                    <a:pt x="0" y="125"/>
                    <a:pt x="62" y="31"/>
                    <a:pt x="18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0" name="Freeform 42"/>
            <p:cNvSpPr>
              <a:spLocks noChangeArrowheads="1"/>
            </p:cNvSpPr>
            <p:nvPr/>
          </p:nvSpPr>
          <p:spPr bwMode="auto">
            <a:xfrm>
              <a:off x="11196537" y="3515734"/>
              <a:ext cx="145045" cy="134789"/>
            </a:xfrm>
            <a:custGeom>
              <a:avLst/>
              <a:gdLst>
                <a:gd name="T0" fmla="*/ 406 w 438"/>
                <a:gd name="T1" fmla="*/ 156 h 407"/>
                <a:gd name="T2" fmla="*/ 406 w 438"/>
                <a:gd name="T3" fmla="*/ 156 h 407"/>
                <a:gd name="T4" fmla="*/ 250 w 438"/>
                <a:gd name="T5" fmla="*/ 406 h 407"/>
                <a:gd name="T6" fmla="*/ 31 w 438"/>
                <a:gd name="T7" fmla="*/ 250 h 407"/>
                <a:gd name="T8" fmla="*/ 187 w 438"/>
                <a:gd name="T9" fmla="*/ 0 h 407"/>
                <a:gd name="T10" fmla="*/ 406 w 438"/>
                <a:gd name="T11" fmla="*/ 15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07">
                  <a:moveTo>
                    <a:pt x="406" y="156"/>
                  </a:moveTo>
                  <a:lnTo>
                    <a:pt x="406" y="156"/>
                  </a:lnTo>
                  <a:cubicBezTo>
                    <a:pt x="437" y="281"/>
                    <a:pt x="375" y="375"/>
                    <a:pt x="250" y="406"/>
                  </a:cubicBezTo>
                  <a:cubicBezTo>
                    <a:pt x="156" y="406"/>
                    <a:pt x="31" y="344"/>
                    <a:pt x="31" y="250"/>
                  </a:cubicBezTo>
                  <a:cubicBezTo>
                    <a:pt x="0" y="125"/>
                    <a:pt x="62" y="31"/>
                    <a:pt x="187" y="0"/>
                  </a:cubicBezTo>
                  <a:cubicBezTo>
                    <a:pt x="281" y="0"/>
                    <a:pt x="375" y="62"/>
                    <a:pt x="406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1" name="Freeform 43"/>
            <p:cNvSpPr>
              <a:spLocks noChangeArrowheads="1"/>
            </p:cNvSpPr>
            <p:nvPr/>
          </p:nvSpPr>
          <p:spPr bwMode="auto">
            <a:xfrm>
              <a:off x="10677891" y="2746555"/>
              <a:ext cx="156765" cy="146510"/>
            </a:xfrm>
            <a:custGeom>
              <a:avLst/>
              <a:gdLst>
                <a:gd name="T0" fmla="*/ 344 w 470"/>
                <a:gd name="T1" fmla="*/ 63 h 439"/>
                <a:gd name="T2" fmla="*/ 344 w 470"/>
                <a:gd name="T3" fmla="*/ 63 h 439"/>
                <a:gd name="T4" fmla="*/ 407 w 470"/>
                <a:gd name="T5" fmla="*/ 313 h 439"/>
                <a:gd name="T6" fmla="*/ 125 w 470"/>
                <a:gd name="T7" fmla="*/ 375 h 439"/>
                <a:gd name="T8" fmla="*/ 63 w 470"/>
                <a:gd name="T9" fmla="*/ 94 h 439"/>
                <a:gd name="T10" fmla="*/ 344 w 470"/>
                <a:gd name="T11" fmla="*/ 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344" y="63"/>
                  </a:moveTo>
                  <a:lnTo>
                    <a:pt x="344" y="63"/>
                  </a:lnTo>
                  <a:cubicBezTo>
                    <a:pt x="438" y="125"/>
                    <a:pt x="469" y="250"/>
                    <a:pt x="407" y="313"/>
                  </a:cubicBezTo>
                  <a:cubicBezTo>
                    <a:pt x="344" y="407"/>
                    <a:pt x="219" y="438"/>
                    <a:pt x="125" y="375"/>
                  </a:cubicBezTo>
                  <a:cubicBezTo>
                    <a:pt x="32" y="313"/>
                    <a:pt x="0" y="188"/>
                    <a:pt x="63" y="94"/>
                  </a:cubicBezTo>
                  <a:cubicBezTo>
                    <a:pt x="125" y="0"/>
                    <a:pt x="250" y="0"/>
                    <a:pt x="344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2" name="Freeform 44"/>
            <p:cNvSpPr>
              <a:spLocks noChangeArrowheads="1"/>
            </p:cNvSpPr>
            <p:nvPr/>
          </p:nvSpPr>
          <p:spPr bwMode="auto">
            <a:xfrm>
              <a:off x="9016470" y="3079134"/>
              <a:ext cx="156765" cy="146510"/>
            </a:xfrm>
            <a:custGeom>
              <a:avLst/>
              <a:gdLst>
                <a:gd name="T0" fmla="*/ 407 w 470"/>
                <a:gd name="T1" fmla="*/ 313 h 439"/>
                <a:gd name="T2" fmla="*/ 407 w 470"/>
                <a:gd name="T3" fmla="*/ 313 h 439"/>
                <a:gd name="T4" fmla="*/ 125 w 470"/>
                <a:gd name="T5" fmla="*/ 375 h 439"/>
                <a:gd name="T6" fmla="*/ 63 w 470"/>
                <a:gd name="T7" fmla="*/ 94 h 439"/>
                <a:gd name="T8" fmla="*/ 344 w 470"/>
                <a:gd name="T9" fmla="*/ 63 h 439"/>
                <a:gd name="T10" fmla="*/ 407 w 470"/>
                <a:gd name="T11" fmla="*/ 31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407" y="313"/>
                  </a:moveTo>
                  <a:lnTo>
                    <a:pt x="407" y="313"/>
                  </a:lnTo>
                  <a:cubicBezTo>
                    <a:pt x="344" y="407"/>
                    <a:pt x="219" y="438"/>
                    <a:pt x="125" y="375"/>
                  </a:cubicBezTo>
                  <a:cubicBezTo>
                    <a:pt x="32" y="313"/>
                    <a:pt x="0" y="188"/>
                    <a:pt x="63" y="94"/>
                  </a:cubicBezTo>
                  <a:cubicBezTo>
                    <a:pt x="125" y="0"/>
                    <a:pt x="250" y="0"/>
                    <a:pt x="344" y="63"/>
                  </a:cubicBezTo>
                  <a:cubicBezTo>
                    <a:pt x="438" y="125"/>
                    <a:pt x="469" y="219"/>
                    <a:pt x="407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3" name="Freeform 45"/>
            <p:cNvSpPr>
              <a:spLocks noChangeArrowheads="1"/>
            </p:cNvSpPr>
            <p:nvPr/>
          </p:nvSpPr>
          <p:spPr bwMode="auto">
            <a:xfrm>
              <a:off x="11009004" y="4407982"/>
              <a:ext cx="156765" cy="156766"/>
            </a:xfrm>
            <a:custGeom>
              <a:avLst/>
              <a:gdLst>
                <a:gd name="T0" fmla="*/ 407 w 470"/>
                <a:gd name="T1" fmla="*/ 344 h 470"/>
                <a:gd name="T2" fmla="*/ 407 w 470"/>
                <a:gd name="T3" fmla="*/ 344 h 470"/>
                <a:gd name="T4" fmla="*/ 125 w 470"/>
                <a:gd name="T5" fmla="*/ 407 h 470"/>
                <a:gd name="T6" fmla="*/ 63 w 470"/>
                <a:gd name="T7" fmla="*/ 125 h 470"/>
                <a:gd name="T8" fmla="*/ 344 w 470"/>
                <a:gd name="T9" fmla="*/ 63 h 470"/>
                <a:gd name="T10" fmla="*/ 407 w 470"/>
                <a:gd name="T11" fmla="*/ 34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407" y="344"/>
                  </a:moveTo>
                  <a:lnTo>
                    <a:pt x="407" y="344"/>
                  </a:lnTo>
                  <a:cubicBezTo>
                    <a:pt x="344" y="438"/>
                    <a:pt x="219" y="469"/>
                    <a:pt x="125" y="407"/>
                  </a:cubicBezTo>
                  <a:cubicBezTo>
                    <a:pt x="32" y="344"/>
                    <a:pt x="0" y="219"/>
                    <a:pt x="63" y="125"/>
                  </a:cubicBezTo>
                  <a:cubicBezTo>
                    <a:pt x="125" y="32"/>
                    <a:pt x="250" y="0"/>
                    <a:pt x="344" y="63"/>
                  </a:cubicBezTo>
                  <a:cubicBezTo>
                    <a:pt x="438" y="125"/>
                    <a:pt x="469" y="250"/>
                    <a:pt x="407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4" name="Freeform 46"/>
            <p:cNvSpPr>
              <a:spLocks noChangeArrowheads="1"/>
            </p:cNvSpPr>
            <p:nvPr/>
          </p:nvSpPr>
          <p:spPr bwMode="auto">
            <a:xfrm>
              <a:off x="10251548" y="2570743"/>
              <a:ext cx="146510" cy="146510"/>
            </a:xfrm>
            <a:custGeom>
              <a:avLst/>
              <a:gdLst>
                <a:gd name="T0" fmla="*/ 250 w 439"/>
                <a:gd name="T1" fmla="*/ 0 h 439"/>
                <a:gd name="T2" fmla="*/ 250 w 439"/>
                <a:gd name="T3" fmla="*/ 0 h 439"/>
                <a:gd name="T4" fmla="*/ 406 w 439"/>
                <a:gd name="T5" fmla="*/ 250 h 439"/>
                <a:gd name="T6" fmla="*/ 188 w 439"/>
                <a:gd name="T7" fmla="*/ 406 h 439"/>
                <a:gd name="T8" fmla="*/ 31 w 439"/>
                <a:gd name="T9" fmla="*/ 156 h 439"/>
                <a:gd name="T10" fmla="*/ 250 w 439"/>
                <a:gd name="T11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9">
                  <a:moveTo>
                    <a:pt x="250" y="0"/>
                  </a:moveTo>
                  <a:lnTo>
                    <a:pt x="250" y="0"/>
                  </a:lnTo>
                  <a:cubicBezTo>
                    <a:pt x="375" y="31"/>
                    <a:pt x="438" y="125"/>
                    <a:pt x="406" y="250"/>
                  </a:cubicBezTo>
                  <a:cubicBezTo>
                    <a:pt x="406" y="344"/>
                    <a:pt x="281" y="438"/>
                    <a:pt x="188" y="406"/>
                  </a:cubicBezTo>
                  <a:cubicBezTo>
                    <a:pt x="63" y="375"/>
                    <a:pt x="0" y="281"/>
                    <a:pt x="31" y="156"/>
                  </a:cubicBezTo>
                  <a:cubicBezTo>
                    <a:pt x="31" y="63"/>
                    <a:pt x="156" y="0"/>
                    <a:pt x="2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5" name="Freeform 47"/>
            <p:cNvSpPr>
              <a:spLocks noChangeArrowheads="1"/>
            </p:cNvSpPr>
            <p:nvPr/>
          </p:nvSpPr>
          <p:spPr bwMode="auto">
            <a:xfrm>
              <a:off x="8840658" y="3515734"/>
              <a:ext cx="145045" cy="134789"/>
            </a:xfrm>
            <a:custGeom>
              <a:avLst/>
              <a:gdLst>
                <a:gd name="T0" fmla="*/ 405 w 438"/>
                <a:gd name="T1" fmla="*/ 250 h 407"/>
                <a:gd name="T2" fmla="*/ 405 w 438"/>
                <a:gd name="T3" fmla="*/ 250 h 407"/>
                <a:gd name="T4" fmla="*/ 187 w 438"/>
                <a:gd name="T5" fmla="*/ 406 h 407"/>
                <a:gd name="T6" fmla="*/ 31 w 438"/>
                <a:gd name="T7" fmla="*/ 156 h 407"/>
                <a:gd name="T8" fmla="*/ 249 w 438"/>
                <a:gd name="T9" fmla="*/ 0 h 407"/>
                <a:gd name="T10" fmla="*/ 405 w 438"/>
                <a:gd name="T11" fmla="*/ 25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07">
                  <a:moveTo>
                    <a:pt x="405" y="250"/>
                  </a:moveTo>
                  <a:lnTo>
                    <a:pt x="405" y="250"/>
                  </a:lnTo>
                  <a:cubicBezTo>
                    <a:pt x="405" y="344"/>
                    <a:pt x="280" y="406"/>
                    <a:pt x="187" y="406"/>
                  </a:cubicBezTo>
                  <a:cubicBezTo>
                    <a:pt x="63" y="375"/>
                    <a:pt x="0" y="281"/>
                    <a:pt x="31" y="156"/>
                  </a:cubicBezTo>
                  <a:cubicBezTo>
                    <a:pt x="63" y="62"/>
                    <a:pt x="156" y="0"/>
                    <a:pt x="249" y="0"/>
                  </a:cubicBezTo>
                  <a:cubicBezTo>
                    <a:pt x="374" y="31"/>
                    <a:pt x="437" y="125"/>
                    <a:pt x="405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6" name="Freeform 48"/>
            <p:cNvSpPr>
              <a:spLocks noChangeArrowheads="1"/>
            </p:cNvSpPr>
            <p:nvPr/>
          </p:nvSpPr>
          <p:spPr bwMode="auto">
            <a:xfrm>
              <a:off x="11196536" y="3981636"/>
              <a:ext cx="145045" cy="146510"/>
            </a:xfrm>
            <a:custGeom>
              <a:avLst/>
              <a:gdLst>
                <a:gd name="T0" fmla="*/ 406 w 438"/>
                <a:gd name="T1" fmla="*/ 250 h 439"/>
                <a:gd name="T2" fmla="*/ 406 w 438"/>
                <a:gd name="T3" fmla="*/ 250 h 439"/>
                <a:gd name="T4" fmla="*/ 187 w 438"/>
                <a:gd name="T5" fmla="*/ 406 h 439"/>
                <a:gd name="T6" fmla="*/ 31 w 438"/>
                <a:gd name="T7" fmla="*/ 156 h 439"/>
                <a:gd name="T8" fmla="*/ 250 w 438"/>
                <a:gd name="T9" fmla="*/ 0 h 439"/>
                <a:gd name="T10" fmla="*/ 406 w 438"/>
                <a:gd name="T11" fmla="*/ 25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406" y="250"/>
                  </a:moveTo>
                  <a:lnTo>
                    <a:pt x="406" y="250"/>
                  </a:lnTo>
                  <a:cubicBezTo>
                    <a:pt x="375" y="344"/>
                    <a:pt x="281" y="438"/>
                    <a:pt x="187" y="406"/>
                  </a:cubicBezTo>
                  <a:cubicBezTo>
                    <a:pt x="62" y="375"/>
                    <a:pt x="0" y="281"/>
                    <a:pt x="31" y="156"/>
                  </a:cubicBezTo>
                  <a:cubicBezTo>
                    <a:pt x="31" y="63"/>
                    <a:pt x="156" y="0"/>
                    <a:pt x="250" y="0"/>
                  </a:cubicBezTo>
                  <a:cubicBezTo>
                    <a:pt x="375" y="31"/>
                    <a:pt x="437" y="125"/>
                    <a:pt x="406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7" name="Freeform 49"/>
            <p:cNvSpPr>
              <a:spLocks noChangeArrowheads="1"/>
            </p:cNvSpPr>
            <p:nvPr/>
          </p:nvSpPr>
          <p:spPr bwMode="auto">
            <a:xfrm>
              <a:off x="11009005" y="3079133"/>
              <a:ext cx="156765" cy="146510"/>
            </a:xfrm>
            <a:custGeom>
              <a:avLst/>
              <a:gdLst>
                <a:gd name="T0" fmla="*/ 407 w 470"/>
                <a:gd name="T1" fmla="*/ 94 h 439"/>
                <a:gd name="T2" fmla="*/ 407 w 470"/>
                <a:gd name="T3" fmla="*/ 94 h 439"/>
                <a:gd name="T4" fmla="*/ 344 w 470"/>
                <a:gd name="T5" fmla="*/ 375 h 439"/>
                <a:gd name="T6" fmla="*/ 63 w 470"/>
                <a:gd name="T7" fmla="*/ 313 h 439"/>
                <a:gd name="T8" fmla="*/ 125 w 470"/>
                <a:gd name="T9" fmla="*/ 63 h 439"/>
                <a:gd name="T10" fmla="*/ 407 w 470"/>
                <a:gd name="T11" fmla="*/ 94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407" y="94"/>
                  </a:moveTo>
                  <a:lnTo>
                    <a:pt x="407" y="94"/>
                  </a:lnTo>
                  <a:cubicBezTo>
                    <a:pt x="469" y="188"/>
                    <a:pt x="438" y="313"/>
                    <a:pt x="344" y="375"/>
                  </a:cubicBezTo>
                  <a:cubicBezTo>
                    <a:pt x="250" y="438"/>
                    <a:pt x="125" y="407"/>
                    <a:pt x="63" y="313"/>
                  </a:cubicBezTo>
                  <a:cubicBezTo>
                    <a:pt x="0" y="219"/>
                    <a:pt x="32" y="125"/>
                    <a:pt x="125" y="63"/>
                  </a:cubicBezTo>
                  <a:cubicBezTo>
                    <a:pt x="219" y="0"/>
                    <a:pt x="344" y="0"/>
                    <a:pt x="407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8" name="Freeform 50"/>
            <p:cNvSpPr>
              <a:spLocks noChangeArrowheads="1"/>
            </p:cNvSpPr>
            <p:nvPr/>
          </p:nvSpPr>
          <p:spPr bwMode="auto">
            <a:xfrm>
              <a:off x="9349047" y="2746555"/>
              <a:ext cx="146510" cy="146510"/>
            </a:xfrm>
            <a:custGeom>
              <a:avLst/>
              <a:gdLst>
                <a:gd name="T0" fmla="*/ 344 w 439"/>
                <a:gd name="T1" fmla="*/ 375 h 439"/>
                <a:gd name="T2" fmla="*/ 344 w 439"/>
                <a:gd name="T3" fmla="*/ 375 h 439"/>
                <a:gd name="T4" fmla="*/ 63 w 439"/>
                <a:gd name="T5" fmla="*/ 313 h 439"/>
                <a:gd name="T6" fmla="*/ 125 w 439"/>
                <a:gd name="T7" fmla="*/ 63 h 439"/>
                <a:gd name="T8" fmla="*/ 407 w 439"/>
                <a:gd name="T9" fmla="*/ 94 h 439"/>
                <a:gd name="T10" fmla="*/ 344 w 439"/>
                <a:gd name="T11" fmla="*/ 37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9">
                  <a:moveTo>
                    <a:pt x="344" y="375"/>
                  </a:moveTo>
                  <a:lnTo>
                    <a:pt x="344" y="375"/>
                  </a:lnTo>
                  <a:cubicBezTo>
                    <a:pt x="250" y="438"/>
                    <a:pt x="125" y="407"/>
                    <a:pt x="63" y="313"/>
                  </a:cubicBezTo>
                  <a:cubicBezTo>
                    <a:pt x="0" y="250"/>
                    <a:pt x="32" y="125"/>
                    <a:pt x="125" y="63"/>
                  </a:cubicBezTo>
                  <a:cubicBezTo>
                    <a:pt x="219" y="0"/>
                    <a:pt x="344" y="0"/>
                    <a:pt x="407" y="94"/>
                  </a:cubicBezTo>
                  <a:cubicBezTo>
                    <a:pt x="438" y="188"/>
                    <a:pt x="438" y="313"/>
                    <a:pt x="344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9" name="Freeform 51"/>
            <p:cNvSpPr>
              <a:spLocks noChangeArrowheads="1"/>
            </p:cNvSpPr>
            <p:nvPr/>
          </p:nvSpPr>
          <p:spPr bwMode="auto">
            <a:xfrm>
              <a:off x="10677905" y="4739087"/>
              <a:ext cx="156765" cy="156766"/>
            </a:xfrm>
            <a:custGeom>
              <a:avLst/>
              <a:gdLst>
                <a:gd name="T0" fmla="*/ 344 w 470"/>
                <a:gd name="T1" fmla="*/ 407 h 470"/>
                <a:gd name="T2" fmla="*/ 344 w 470"/>
                <a:gd name="T3" fmla="*/ 407 h 470"/>
                <a:gd name="T4" fmla="*/ 63 w 470"/>
                <a:gd name="T5" fmla="*/ 344 h 470"/>
                <a:gd name="T6" fmla="*/ 125 w 470"/>
                <a:gd name="T7" fmla="*/ 63 h 470"/>
                <a:gd name="T8" fmla="*/ 407 w 470"/>
                <a:gd name="T9" fmla="*/ 125 h 470"/>
                <a:gd name="T10" fmla="*/ 344 w 470"/>
                <a:gd name="T11" fmla="*/ 40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344" y="407"/>
                  </a:moveTo>
                  <a:lnTo>
                    <a:pt x="344" y="407"/>
                  </a:lnTo>
                  <a:cubicBezTo>
                    <a:pt x="250" y="469"/>
                    <a:pt x="125" y="438"/>
                    <a:pt x="63" y="344"/>
                  </a:cubicBezTo>
                  <a:cubicBezTo>
                    <a:pt x="0" y="250"/>
                    <a:pt x="32" y="125"/>
                    <a:pt x="125" y="63"/>
                  </a:cubicBezTo>
                  <a:cubicBezTo>
                    <a:pt x="219" y="0"/>
                    <a:pt x="344" y="32"/>
                    <a:pt x="407" y="125"/>
                  </a:cubicBezTo>
                  <a:cubicBezTo>
                    <a:pt x="469" y="219"/>
                    <a:pt x="438" y="344"/>
                    <a:pt x="344" y="4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</p:grpSp>
      <p:sp>
        <p:nvSpPr>
          <p:cNvPr id="60" name="Oval 59"/>
          <p:cNvSpPr/>
          <p:nvPr/>
        </p:nvSpPr>
        <p:spPr>
          <a:xfrm>
            <a:off x="8403400" y="4740246"/>
            <a:ext cx="815677" cy="81589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9800" tIns="74901" rIns="149800" bIns="74901" rtlCol="0" anchor="ctr"/>
          <a:lstStyle/>
          <a:p>
            <a:pPr algn="ctr"/>
            <a:endParaRPr lang="en-US" sz="1716"/>
          </a:p>
        </p:txBody>
      </p:sp>
      <p:sp>
        <p:nvSpPr>
          <p:cNvPr id="61" name="Circle: Hollow 60"/>
          <p:cNvSpPr/>
          <p:nvPr/>
        </p:nvSpPr>
        <p:spPr>
          <a:xfrm>
            <a:off x="7517460" y="2148886"/>
            <a:ext cx="718734" cy="718921"/>
          </a:xfrm>
          <a:prstGeom prst="donut">
            <a:avLst>
              <a:gd name="adj" fmla="val 376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9800" tIns="74901" rIns="149800" bIns="74901" rtlCol="0" anchor="ctr"/>
          <a:lstStyle/>
          <a:p>
            <a:pPr algn="ctr"/>
            <a:endParaRPr lang="en-US" sz="1716"/>
          </a:p>
        </p:txBody>
      </p:sp>
      <p:pic>
        <p:nvPicPr>
          <p:cNvPr id="92" name="Picture 91" descr="File:&lt;strong&gt;Microsoft logo&lt;/strong&gt;.svg - Wikibooks, manuali e libri di testo liberi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748" y="4892683"/>
            <a:ext cx="521317" cy="521317"/>
          </a:xfrm>
          <a:prstGeom prst="rect">
            <a:avLst/>
          </a:prstGeom>
        </p:spPr>
      </p:pic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2680E849-37D5-4B25-88EC-D221BEF7945B}"/>
              </a:ext>
            </a:extLst>
          </p:cNvPr>
          <p:cNvSpPr/>
          <p:nvPr/>
        </p:nvSpPr>
        <p:spPr bwMode="auto">
          <a:xfrm>
            <a:off x="-561286" y="1070309"/>
            <a:ext cx="7414422" cy="3672138"/>
          </a:xfrm>
          <a:prstGeom prst="irregularSeal1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bg1"/>
              </a:solidFill>
              <a:ea typeface="Segoe UI" pitchFamily="34" charset="0"/>
              <a:cs typeface="Segoe UI" pitchFamily="34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http://aka.ms/LearnAI-daaia</a:t>
            </a:r>
            <a:r>
              <a:rPr lang="en-US" sz="2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471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Bot Framework?</a:t>
            </a:r>
          </a:p>
        </p:txBody>
      </p:sp>
      <p:sp>
        <p:nvSpPr>
          <p:cNvPr id="65" name="Title 20">
            <a:extLst>
              <a:ext uri="{FF2B5EF4-FFF2-40B4-BE49-F238E27FC236}">
                <a16:creationId xmlns:a16="http://schemas.microsoft.com/office/drawing/2014/main" id="{19849FFB-46DC-4FF6-9496-652F5C3C29E7}"/>
              </a:ext>
            </a:extLst>
          </p:cNvPr>
          <p:cNvSpPr txBox="1">
            <a:spLocks/>
          </p:cNvSpPr>
          <p:nvPr/>
        </p:nvSpPr>
        <p:spPr>
          <a:xfrm>
            <a:off x="388653" y="1608049"/>
            <a:ext cx="10867926" cy="365228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spcBef>
                <a:spcPts val="492"/>
              </a:spcBef>
            </a:pPr>
            <a:r>
              <a:rPr lang="en-US" sz="240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n-lt"/>
                <a:cs typeface="Lato Regular"/>
              </a:rPr>
              <a:t>Azure Bot Service:</a:t>
            </a:r>
          </a:p>
          <a:p>
            <a:pPr marL="342900" indent="-342900" algn="l">
              <a:spcBef>
                <a:spcPts val="492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Lato Regular"/>
              </a:rPr>
              <a:t>Bot Framework SDK for developing bots</a:t>
            </a:r>
          </a:p>
          <a:p>
            <a:pPr marL="342900" indent="-342900" algn="l">
              <a:spcBef>
                <a:spcPts val="492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Lato Regular"/>
              </a:rPr>
              <a:t>Bot Framework Tools to cover end-to-end bot development workflow</a:t>
            </a:r>
          </a:p>
          <a:p>
            <a:pPr marL="342900" indent="-342900" algn="l">
              <a:spcBef>
                <a:spcPts val="492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Lato Regular"/>
              </a:rPr>
              <a:t>Bot Framework Service (BFS) to send and receive messages and events between bots and channels</a:t>
            </a:r>
          </a:p>
          <a:p>
            <a:pPr marL="342900" indent="-342900" algn="l">
              <a:spcBef>
                <a:spcPts val="492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Lato Regular"/>
              </a:rPr>
              <a:t>Bot deployment and channel configuration in Azure</a:t>
            </a:r>
          </a:p>
          <a:p>
            <a:pPr algn="l">
              <a:spcBef>
                <a:spcPts val="492"/>
              </a:spcBef>
            </a:pPr>
            <a:endParaRPr lang="en-U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  <a:cs typeface="Lato Regular"/>
            </a:endParaRPr>
          </a:p>
          <a:p>
            <a:pPr algn="l">
              <a:spcBef>
                <a:spcPts val="492"/>
              </a:spcBef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Lato Regular"/>
              </a:rPr>
              <a:t>Additionally, bots may use other Azure services, such as:</a:t>
            </a:r>
          </a:p>
          <a:p>
            <a:pPr marL="342900" indent="-342900" algn="l">
              <a:spcBef>
                <a:spcPts val="492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Lato Regular"/>
              </a:rPr>
              <a:t>Azure Cognitive Services to build intelligent applications</a:t>
            </a:r>
          </a:p>
          <a:p>
            <a:pPr marL="342900" indent="-342900" algn="l">
              <a:spcBef>
                <a:spcPts val="492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Lato Regular"/>
              </a:rPr>
              <a:t>Azure Storage for cloud storage solution</a:t>
            </a:r>
          </a:p>
        </p:txBody>
      </p:sp>
    </p:spTree>
    <p:extLst>
      <p:ext uri="{BB962C8B-B14F-4D97-AF65-F5344CB8AC3E}">
        <p14:creationId xmlns:p14="http://schemas.microsoft.com/office/powerpoint/2010/main" val="11860580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E0DAA4-8394-4580-9E5E-05D6786E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69974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What?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Tools for building REST endpoints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Services to enrich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Mechanisms for receive events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Data to debug and tools to analyze</a:t>
            </a:r>
          </a:p>
          <a:p>
            <a:pPr marL="0" indent="0">
              <a:buNone/>
            </a:pPr>
            <a:r>
              <a:rPr lang="en-US" sz="18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How?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Implements standard protocols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Modeling conversations is hard; tools help!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UI across multiple canvases is hard; cards rock!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Language understanding is hard, LUIS rocks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Common and well understood patterns</a:t>
            </a:r>
          </a:p>
          <a:p>
            <a:pPr marL="0" indent="0">
              <a:buNone/>
            </a:pPr>
            <a:r>
              <a:rPr lang="en-US" sz="18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Start simple; add complexity; no dead-ends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Bot adapts to the user, based on context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Composable and intelligent controls to manage complexity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Bot Framework?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AB30264-B4DB-4B9F-9D79-DF52A8A4E0E4}"/>
              </a:ext>
            </a:extLst>
          </p:cNvPr>
          <p:cNvGrpSpPr/>
          <p:nvPr/>
        </p:nvGrpSpPr>
        <p:grpSpPr>
          <a:xfrm>
            <a:off x="6907974" y="3304182"/>
            <a:ext cx="563706" cy="2659057"/>
            <a:chOff x="6359800" y="3374639"/>
            <a:chExt cx="578161" cy="2727239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5296F21-0E74-4D5B-B1F0-25D3B8BB6FD5}"/>
                </a:ext>
              </a:extLst>
            </p:cNvPr>
            <p:cNvCxnSpPr/>
            <p:nvPr/>
          </p:nvCxnSpPr>
          <p:spPr>
            <a:xfrm>
              <a:off x="6648880" y="3374639"/>
              <a:ext cx="0" cy="2367309"/>
            </a:xfrm>
            <a:prstGeom prst="line">
              <a:avLst/>
            </a:prstGeom>
            <a:noFill/>
            <a:ln w="3175" cap="flat">
              <a:solidFill>
                <a:schemeClr val="accent5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FF248F1-8CF3-42EE-8AB9-49E6C4429B7F}"/>
                </a:ext>
              </a:extLst>
            </p:cNvPr>
            <p:cNvGrpSpPr/>
            <p:nvPr/>
          </p:nvGrpSpPr>
          <p:grpSpPr>
            <a:xfrm>
              <a:off x="6359800" y="5481051"/>
              <a:ext cx="578161" cy="620827"/>
              <a:chOff x="6359800" y="5481051"/>
              <a:chExt cx="578161" cy="620827"/>
            </a:xfrm>
          </p:grpSpPr>
          <p:sp>
            <p:nvSpPr>
              <p:cNvPr id="599" name="Rectangle 9">
                <a:extLst>
                  <a:ext uri="{FF2B5EF4-FFF2-40B4-BE49-F238E27FC236}">
                    <a16:creationId xmlns:a16="http://schemas.microsoft.com/office/drawing/2014/main" id="{68575057-2AAA-4DEA-9A91-E8E701E22C70}"/>
                  </a:ext>
                </a:extLst>
              </p:cNvPr>
              <p:cNvSpPr/>
              <p:nvPr/>
            </p:nvSpPr>
            <p:spPr>
              <a:xfrm>
                <a:off x="6386708" y="5481051"/>
                <a:ext cx="524344" cy="439096"/>
              </a:xfrm>
              <a:custGeom>
                <a:avLst/>
                <a:gdLst>
                  <a:gd name="connsiteX0" fmla="*/ 923919 w 2085506"/>
                  <a:gd name="connsiteY0" fmla="*/ 1068937 h 1752355"/>
                  <a:gd name="connsiteX1" fmla="*/ 1006950 w 2085506"/>
                  <a:gd name="connsiteY1" fmla="*/ 1168743 h 1752355"/>
                  <a:gd name="connsiteX2" fmla="*/ 933447 w 2085506"/>
                  <a:gd name="connsiteY2" fmla="*/ 1673774 h 1752355"/>
                  <a:gd name="connsiteX3" fmla="*/ 1038222 w 2085506"/>
                  <a:gd name="connsiteY3" fmla="*/ 1752355 h 1752355"/>
                  <a:gd name="connsiteX4" fmla="*/ 1152522 w 2085506"/>
                  <a:gd name="connsiteY4" fmla="*/ 1673774 h 1752355"/>
                  <a:gd name="connsiteX5" fmla="*/ 1074714 w 2085506"/>
                  <a:gd name="connsiteY5" fmla="*/ 1173917 h 1752355"/>
                  <a:gd name="connsiteX6" fmla="*/ 1162049 w 2085506"/>
                  <a:gd name="connsiteY6" fmla="*/ 1068937 h 1752355"/>
                  <a:gd name="connsiteX7" fmla="*/ 923919 w 2085506"/>
                  <a:gd name="connsiteY7" fmla="*/ 1068937 h 1752355"/>
                  <a:gd name="connsiteX8" fmla="*/ 1672989 w 2085506"/>
                  <a:gd name="connsiteY8" fmla="*/ 236416 h 1752355"/>
                  <a:gd name="connsiteX9" fmla="*/ 1820935 w 2085506"/>
                  <a:gd name="connsiteY9" fmla="*/ 291456 h 1752355"/>
                  <a:gd name="connsiteX10" fmla="*/ 1819411 w 2085506"/>
                  <a:gd name="connsiteY10" fmla="*/ 663253 h 1752355"/>
                  <a:gd name="connsiteX11" fmla="*/ 1781802 w 2085506"/>
                  <a:gd name="connsiteY11" fmla="*/ 750317 h 1752355"/>
                  <a:gd name="connsiteX12" fmla="*/ 1847223 w 2085506"/>
                  <a:gd name="connsiteY12" fmla="*/ 822228 h 1752355"/>
                  <a:gd name="connsiteX13" fmla="*/ 2062824 w 2085506"/>
                  <a:gd name="connsiteY13" fmla="*/ 1028986 h 1752355"/>
                  <a:gd name="connsiteX14" fmla="*/ 2084766 w 2085506"/>
                  <a:gd name="connsiteY14" fmla="*/ 1171632 h 1752355"/>
                  <a:gd name="connsiteX15" fmla="*/ 2034827 w 2085506"/>
                  <a:gd name="connsiteY15" fmla="*/ 1232884 h 1752355"/>
                  <a:gd name="connsiteX16" fmla="*/ 1743002 w 2085506"/>
                  <a:gd name="connsiteY16" fmla="*/ 1348298 h 1752355"/>
                  <a:gd name="connsiteX17" fmla="*/ 1311275 w 2085506"/>
                  <a:gd name="connsiteY17" fmla="*/ 982248 h 1752355"/>
                  <a:gd name="connsiteX18" fmla="*/ 1498755 w 2085506"/>
                  <a:gd name="connsiteY18" fmla="*/ 822228 h 1752355"/>
                  <a:gd name="connsiteX19" fmla="*/ 1564175 w 2085506"/>
                  <a:gd name="connsiteY19" fmla="*/ 750317 h 1752355"/>
                  <a:gd name="connsiteX20" fmla="*/ 1526567 w 2085506"/>
                  <a:gd name="connsiteY20" fmla="*/ 663253 h 1752355"/>
                  <a:gd name="connsiteX21" fmla="*/ 1525042 w 2085506"/>
                  <a:gd name="connsiteY21" fmla="*/ 291456 h 1752355"/>
                  <a:gd name="connsiteX22" fmla="*/ 1672989 w 2085506"/>
                  <a:gd name="connsiteY22" fmla="*/ 236416 h 1752355"/>
                  <a:gd name="connsiteX23" fmla="*/ 412517 w 2085506"/>
                  <a:gd name="connsiteY23" fmla="*/ 236416 h 1752355"/>
                  <a:gd name="connsiteX24" fmla="*/ 560464 w 2085506"/>
                  <a:gd name="connsiteY24" fmla="*/ 291456 h 1752355"/>
                  <a:gd name="connsiteX25" fmla="*/ 558939 w 2085506"/>
                  <a:gd name="connsiteY25" fmla="*/ 663253 h 1752355"/>
                  <a:gd name="connsiteX26" fmla="*/ 521331 w 2085506"/>
                  <a:gd name="connsiteY26" fmla="*/ 750317 h 1752355"/>
                  <a:gd name="connsiteX27" fmla="*/ 586751 w 2085506"/>
                  <a:gd name="connsiteY27" fmla="*/ 822228 h 1752355"/>
                  <a:gd name="connsiteX28" fmla="*/ 774231 w 2085506"/>
                  <a:gd name="connsiteY28" fmla="*/ 982248 h 1752355"/>
                  <a:gd name="connsiteX29" fmla="*/ 342504 w 2085506"/>
                  <a:gd name="connsiteY29" fmla="*/ 1348298 h 1752355"/>
                  <a:gd name="connsiteX30" fmla="*/ 50679 w 2085506"/>
                  <a:gd name="connsiteY30" fmla="*/ 1232884 h 1752355"/>
                  <a:gd name="connsiteX31" fmla="*/ 740 w 2085506"/>
                  <a:gd name="connsiteY31" fmla="*/ 1171632 h 1752355"/>
                  <a:gd name="connsiteX32" fmla="*/ 22682 w 2085506"/>
                  <a:gd name="connsiteY32" fmla="*/ 1028986 h 1752355"/>
                  <a:gd name="connsiteX33" fmla="*/ 238283 w 2085506"/>
                  <a:gd name="connsiteY33" fmla="*/ 822228 h 1752355"/>
                  <a:gd name="connsiteX34" fmla="*/ 303704 w 2085506"/>
                  <a:gd name="connsiteY34" fmla="*/ 750317 h 1752355"/>
                  <a:gd name="connsiteX35" fmla="*/ 266095 w 2085506"/>
                  <a:gd name="connsiteY35" fmla="*/ 663253 h 1752355"/>
                  <a:gd name="connsiteX36" fmla="*/ 264571 w 2085506"/>
                  <a:gd name="connsiteY36" fmla="*/ 291456 h 1752355"/>
                  <a:gd name="connsiteX37" fmla="*/ 412517 w 2085506"/>
                  <a:gd name="connsiteY37" fmla="*/ 236416 h 1752355"/>
                  <a:gd name="connsiteX38" fmla="*/ 1042984 w 2085506"/>
                  <a:gd name="connsiteY38" fmla="*/ 229 h 1752355"/>
                  <a:gd name="connsiteX39" fmla="*/ 1300270 w 2085506"/>
                  <a:gd name="connsiteY39" fmla="*/ 95947 h 1752355"/>
                  <a:gd name="connsiteX40" fmla="*/ 1297619 w 2085506"/>
                  <a:gd name="connsiteY40" fmla="*/ 742517 h 1752355"/>
                  <a:gd name="connsiteX41" fmla="*/ 1232216 w 2085506"/>
                  <a:gd name="connsiteY41" fmla="*/ 893926 h 1752355"/>
                  <a:gd name="connsiteX42" fmla="*/ 1345985 w 2085506"/>
                  <a:gd name="connsiteY42" fmla="*/ 1018982 h 1752355"/>
                  <a:gd name="connsiteX43" fmla="*/ 1720926 w 2085506"/>
                  <a:gd name="connsiteY43" fmla="*/ 1378544 h 1752355"/>
                  <a:gd name="connsiteX44" fmla="*/ 1759083 w 2085506"/>
                  <a:gd name="connsiteY44" fmla="*/ 1626611 h 1752355"/>
                  <a:gd name="connsiteX45" fmla="*/ 1672238 w 2085506"/>
                  <a:gd name="connsiteY45" fmla="*/ 1733131 h 1752355"/>
                  <a:gd name="connsiteX46" fmla="*/ 413730 w 2085506"/>
                  <a:gd name="connsiteY46" fmla="*/ 1733131 h 1752355"/>
                  <a:gd name="connsiteX47" fmla="*/ 326885 w 2085506"/>
                  <a:gd name="connsiteY47" fmla="*/ 1626611 h 1752355"/>
                  <a:gd name="connsiteX48" fmla="*/ 365042 w 2085506"/>
                  <a:gd name="connsiteY48" fmla="*/ 1378544 h 1752355"/>
                  <a:gd name="connsiteX49" fmla="*/ 739983 w 2085506"/>
                  <a:gd name="connsiteY49" fmla="*/ 1018982 h 1752355"/>
                  <a:gd name="connsiteX50" fmla="*/ 853752 w 2085506"/>
                  <a:gd name="connsiteY50" fmla="*/ 893926 h 1752355"/>
                  <a:gd name="connsiteX51" fmla="*/ 788349 w 2085506"/>
                  <a:gd name="connsiteY51" fmla="*/ 742517 h 1752355"/>
                  <a:gd name="connsiteX52" fmla="*/ 785698 w 2085506"/>
                  <a:gd name="connsiteY52" fmla="*/ 95947 h 1752355"/>
                  <a:gd name="connsiteX53" fmla="*/ 1042984 w 2085506"/>
                  <a:gd name="connsiteY53" fmla="*/ 229 h 1752355"/>
                  <a:gd name="connsiteX0" fmla="*/ 923919 w 2085506"/>
                  <a:gd name="connsiteY0" fmla="*/ 1068937 h 1746445"/>
                  <a:gd name="connsiteX1" fmla="*/ 1006950 w 2085506"/>
                  <a:gd name="connsiteY1" fmla="*/ 1168743 h 1746445"/>
                  <a:gd name="connsiteX2" fmla="*/ 933447 w 2085506"/>
                  <a:gd name="connsiteY2" fmla="*/ 1673774 h 1746445"/>
                  <a:gd name="connsiteX3" fmla="*/ 1038222 w 2085506"/>
                  <a:gd name="connsiteY3" fmla="*/ 1735567 h 1746445"/>
                  <a:gd name="connsiteX4" fmla="*/ 1152522 w 2085506"/>
                  <a:gd name="connsiteY4" fmla="*/ 1673774 h 1746445"/>
                  <a:gd name="connsiteX5" fmla="*/ 1074714 w 2085506"/>
                  <a:gd name="connsiteY5" fmla="*/ 1173917 h 1746445"/>
                  <a:gd name="connsiteX6" fmla="*/ 1162049 w 2085506"/>
                  <a:gd name="connsiteY6" fmla="*/ 1068937 h 1746445"/>
                  <a:gd name="connsiteX7" fmla="*/ 923919 w 2085506"/>
                  <a:gd name="connsiteY7" fmla="*/ 1068937 h 1746445"/>
                  <a:gd name="connsiteX8" fmla="*/ 1672989 w 2085506"/>
                  <a:gd name="connsiteY8" fmla="*/ 236416 h 1746445"/>
                  <a:gd name="connsiteX9" fmla="*/ 1820935 w 2085506"/>
                  <a:gd name="connsiteY9" fmla="*/ 291456 h 1746445"/>
                  <a:gd name="connsiteX10" fmla="*/ 1819411 w 2085506"/>
                  <a:gd name="connsiteY10" fmla="*/ 663253 h 1746445"/>
                  <a:gd name="connsiteX11" fmla="*/ 1781802 w 2085506"/>
                  <a:gd name="connsiteY11" fmla="*/ 750317 h 1746445"/>
                  <a:gd name="connsiteX12" fmla="*/ 1847223 w 2085506"/>
                  <a:gd name="connsiteY12" fmla="*/ 822228 h 1746445"/>
                  <a:gd name="connsiteX13" fmla="*/ 2062824 w 2085506"/>
                  <a:gd name="connsiteY13" fmla="*/ 1028986 h 1746445"/>
                  <a:gd name="connsiteX14" fmla="*/ 2084766 w 2085506"/>
                  <a:gd name="connsiteY14" fmla="*/ 1171632 h 1746445"/>
                  <a:gd name="connsiteX15" fmla="*/ 2034827 w 2085506"/>
                  <a:gd name="connsiteY15" fmla="*/ 1232884 h 1746445"/>
                  <a:gd name="connsiteX16" fmla="*/ 1743002 w 2085506"/>
                  <a:gd name="connsiteY16" fmla="*/ 1348298 h 1746445"/>
                  <a:gd name="connsiteX17" fmla="*/ 1311275 w 2085506"/>
                  <a:gd name="connsiteY17" fmla="*/ 982248 h 1746445"/>
                  <a:gd name="connsiteX18" fmla="*/ 1498755 w 2085506"/>
                  <a:gd name="connsiteY18" fmla="*/ 822228 h 1746445"/>
                  <a:gd name="connsiteX19" fmla="*/ 1564175 w 2085506"/>
                  <a:gd name="connsiteY19" fmla="*/ 750317 h 1746445"/>
                  <a:gd name="connsiteX20" fmla="*/ 1526567 w 2085506"/>
                  <a:gd name="connsiteY20" fmla="*/ 663253 h 1746445"/>
                  <a:gd name="connsiteX21" fmla="*/ 1525042 w 2085506"/>
                  <a:gd name="connsiteY21" fmla="*/ 291456 h 1746445"/>
                  <a:gd name="connsiteX22" fmla="*/ 1672989 w 2085506"/>
                  <a:gd name="connsiteY22" fmla="*/ 236416 h 1746445"/>
                  <a:gd name="connsiteX23" fmla="*/ 412517 w 2085506"/>
                  <a:gd name="connsiteY23" fmla="*/ 236416 h 1746445"/>
                  <a:gd name="connsiteX24" fmla="*/ 560464 w 2085506"/>
                  <a:gd name="connsiteY24" fmla="*/ 291456 h 1746445"/>
                  <a:gd name="connsiteX25" fmla="*/ 558939 w 2085506"/>
                  <a:gd name="connsiteY25" fmla="*/ 663253 h 1746445"/>
                  <a:gd name="connsiteX26" fmla="*/ 521331 w 2085506"/>
                  <a:gd name="connsiteY26" fmla="*/ 750317 h 1746445"/>
                  <a:gd name="connsiteX27" fmla="*/ 586751 w 2085506"/>
                  <a:gd name="connsiteY27" fmla="*/ 822228 h 1746445"/>
                  <a:gd name="connsiteX28" fmla="*/ 774231 w 2085506"/>
                  <a:gd name="connsiteY28" fmla="*/ 982248 h 1746445"/>
                  <a:gd name="connsiteX29" fmla="*/ 342504 w 2085506"/>
                  <a:gd name="connsiteY29" fmla="*/ 1348298 h 1746445"/>
                  <a:gd name="connsiteX30" fmla="*/ 50679 w 2085506"/>
                  <a:gd name="connsiteY30" fmla="*/ 1232884 h 1746445"/>
                  <a:gd name="connsiteX31" fmla="*/ 740 w 2085506"/>
                  <a:gd name="connsiteY31" fmla="*/ 1171632 h 1746445"/>
                  <a:gd name="connsiteX32" fmla="*/ 22682 w 2085506"/>
                  <a:gd name="connsiteY32" fmla="*/ 1028986 h 1746445"/>
                  <a:gd name="connsiteX33" fmla="*/ 238283 w 2085506"/>
                  <a:gd name="connsiteY33" fmla="*/ 822228 h 1746445"/>
                  <a:gd name="connsiteX34" fmla="*/ 303704 w 2085506"/>
                  <a:gd name="connsiteY34" fmla="*/ 750317 h 1746445"/>
                  <a:gd name="connsiteX35" fmla="*/ 266095 w 2085506"/>
                  <a:gd name="connsiteY35" fmla="*/ 663253 h 1746445"/>
                  <a:gd name="connsiteX36" fmla="*/ 264571 w 2085506"/>
                  <a:gd name="connsiteY36" fmla="*/ 291456 h 1746445"/>
                  <a:gd name="connsiteX37" fmla="*/ 412517 w 2085506"/>
                  <a:gd name="connsiteY37" fmla="*/ 236416 h 1746445"/>
                  <a:gd name="connsiteX38" fmla="*/ 1042984 w 2085506"/>
                  <a:gd name="connsiteY38" fmla="*/ 229 h 1746445"/>
                  <a:gd name="connsiteX39" fmla="*/ 1300270 w 2085506"/>
                  <a:gd name="connsiteY39" fmla="*/ 95947 h 1746445"/>
                  <a:gd name="connsiteX40" fmla="*/ 1297619 w 2085506"/>
                  <a:gd name="connsiteY40" fmla="*/ 742517 h 1746445"/>
                  <a:gd name="connsiteX41" fmla="*/ 1232216 w 2085506"/>
                  <a:gd name="connsiteY41" fmla="*/ 893926 h 1746445"/>
                  <a:gd name="connsiteX42" fmla="*/ 1345985 w 2085506"/>
                  <a:gd name="connsiteY42" fmla="*/ 1018982 h 1746445"/>
                  <a:gd name="connsiteX43" fmla="*/ 1720926 w 2085506"/>
                  <a:gd name="connsiteY43" fmla="*/ 1378544 h 1746445"/>
                  <a:gd name="connsiteX44" fmla="*/ 1759083 w 2085506"/>
                  <a:gd name="connsiteY44" fmla="*/ 1626611 h 1746445"/>
                  <a:gd name="connsiteX45" fmla="*/ 1672238 w 2085506"/>
                  <a:gd name="connsiteY45" fmla="*/ 1733131 h 1746445"/>
                  <a:gd name="connsiteX46" fmla="*/ 413730 w 2085506"/>
                  <a:gd name="connsiteY46" fmla="*/ 1733131 h 1746445"/>
                  <a:gd name="connsiteX47" fmla="*/ 326885 w 2085506"/>
                  <a:gd name="connsiteY47" fmla="*/ 1626611 h 1746445"/>
                  <a:gd name="connsiteX48" fmla="*/ 365042 w 2085506"/>
                  <a:gd name="connsiteY48" fmla="*/ 1378544 h 1746445"/>
                  <a:gd name="connsiteX49" fmla="*/ 739983 w 2085506"/>
                  <a:gd name="connsiteY49" fmla="*/ 1018982 h 1746445"/>
                  <a:gd name="connsiteX50" fmla="*/ 853752 w 2085506"/>
                  <a:gd name="connsiteY50" fmla="*/ 893926 h 1746445"/>
                  <a:gd name="connsiteX51" fmla="*/ 788349 w 2085506"/>
                  <a:gd name="connsiteY51" fmla="*/ 742517 h 1746445"/>
                  <a:gd name="connsiteX52" fmla="*/ 785698 w 2085506"/>
                  <a:gd name="connsiteY52" fmla="*/ 95947 h 1746445"/>
                  <a:gd name="connsiteX53" fmla="*/ 1042984 w 2085506"/>
                  <a:gd name="connsiteY53" fmla="*/ 229 h 174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085506" h="1746445">
                    <a:moveTo>
                      <a:pt x="923919" y="1068937"/>
                    </a:moveTo>
                    <a:lnTo>
                      <a:pt x="1006950" y="1168743"/>
                    </a:lnTo>
                    <a:lnTo>
                      <a:pt x="933447" y="1673774"/>
                    </a:lnTo>
                    <a:lnTo>
                      <a:pt x="1038222" y="1735567"/>
                    </a:lnTo>
                    <a:lnTo>
                      <a:pt x="1152522" y="1673774"/>
                    </a:lnTo>
                    <a:lnTo>
                      <a:pt x="1074714" y="1173917"/>
                    </a:lnTo>
                    <a:lnTo>
                      <a:pt x="1162049" y="1068937"/>
                    </a:lnTo>
                    <a:lnTo>
                      <a:pt x="923919" y="1068937"/>
                    </a:lnTo>
                    <a:close/>
                    <a:moveTo>
                      <a:pt x="1672989" y="236416"/>
                    </a:moveTo>
                    <a:cubicBezTo>
                      <a:pt x="1729991" y="234645"/>
                      <a:pt x="1788645" y="250692"/>
                      <a:pt x="1820935" y="291456"/>
                    </a:cubicBezTo>
                    <a:cubicBezTo>
                      <a:pt x="1886549" y="374289"/>
                      <a:pt x="1896329" y="546953"/>
                      <a:pt x="1819411" y="663253"/>
                    </a:cubicBezTo>
                    <a:cubicBezTo>
                      <a:pt x="1802047" y="692856"/>
                      <a:pt x="1782198" y="710032"/>
                      <a:pt x="1781802" y="750317"/>
                    </a:cubicBezTo>
                    <a:cubicBezTo>
                      <a:pt x="1785433" y="786439"/>
                      <a:pt x="1812136" y="815345"/>
                      <a:pt x="1847223" y="822228"/>
                    </a:cubicBezTo>
                    <a:cubicBezTo>
                      <a:pt x="1981951" y="878546"/>
                      <a:pt x="2037815" y="946352"/>
                      <a:pt x="2062824" y="1028986"/>
                    </a:cubicBezTo>
                    <a:cubicBezTo>
                      <a:pt x="2079909" y="1069029"/>
                      <a:pt x="2088127" y="1116405"/>
                      <a:pt x="2084766" y="1171632"/>
                    </a:cubicBezTo>
                    <a:cubicBezTo>
                      <a:pt x="2080443" y="1194789"/>
                      <a:pt x="2076121" y="1200143"/>
                      <a:pt x="2034827" y="1232884"/>
                    </a:cubicBezTo>
                    <a:cubicBezTo>
                      <a:pt x="1938610" y="1303678"/>
                      <a:pt x="1839233" y="1339358"/>
                      <a:pt x="1743002" y="1348298"/>
                    </a:cubicBezTo>
                    <a:cubicBezTo>
                      <a:pt x="1670263" y="1154566"/>
                      <a:pt x="1523265" y="1036464"/>
                      <a:pt x="1311275" y="982248"/>
                    </a:cubicBezTo>
                    <a:cubicBezTo>
                      <a:pt x="1340966" y="918566"/>
                      <a:pt x="1388865" y="868163"/>
                      <a:pt x="1498755" y="822228"/>
                    </a:cubicBezTo>
                    <a:cubicBezTo>
                      <a:pt x="1533841" y="815345"/>
                      <a:pt x="1560544" y="786439"/>
                      <a:pt x="1564175" y="750317"/>
                    </a:cubicBezTo>
                    <a:cubicBezTo>
                      <a:pt x="1563780" y="710032"/>
                      <a:pt x="1543931" y="692856"/>
                      <a:pt x="1526567" y="663253"/>
                    </a:cubicBezTo>
                    <a:cubicBezTo>
                      <a:pt x="1449649" y="546953"/>
                      <a:pt x="1459429" y="374289"/>
                      <a:pt x="1525042" y="291456"/>
                    </a:cubicBezTo>
                    <a:cubicBezTo>
                      <a:pt x="1557332" y="250692"/>
                      <a:pt x="1615986" y="234645"/>
                      <a:pt x="1672989" y="236416"/>
                    </a:cubicBezTo>
                    <a:close/>
                    <a:moveTo>
                      <a:pt x="412517" y="236416"/>
                    </a:moveTo>
                    <a:cubicBezTo>
                      <a:pt x="469520" y="234645"/>
                      <a:pt x="528174" y="250692"/>
                      <a:pt x="560464" y="291456"/>
                    </a:cubicBezTo>
                    <a:cubicBezTo>
                      <a:pt x="626077" y="374289"/>
                      <a:pt x="635857" y="546953"/>
                      <a:pt x="558939" y="663253"/>
                    </a:cubicBezTo>
                    <a:cubicBezTo>
                      <a:pt x="541575" y="692856"/>
                      <a:pt x="521726" y="710032"/>
                      <a:pt x="521331" y="750317"/>
                    </a:cubicBezTo>
                    <a:cubicBezTo>
                      <a:pt x="524962" y="786439"/>
                      <a:pt x="551665" y="815345"/>
                      <a:pt x="586751" y="822228"/>
                    </a:cubicBezTo>
                    <a:cubicBezTo>
                      <a:pt x="696641" y="868163"/>
                      <a:pt x="744540" y="918566"/>
                      <a:pt x="774231" y="982248"/>
                    </a:cubicBezTo>
                    <a:cubicBezTo>
                      <a:pt x="562241" y="1036464"/>
                      <a:pt x="415243" y="1154566"/>
                      <a:pt x="342504" y="1348298"/>
                    </a:cubicBezTo>
                    <a:cubicBezTo>
                      <a:pt x="246273" y="1339358"/>
                      <a:pt x="146896" y="1303678"/>
                      <a:pt x="50679" y="1232884"/>
                    </a:cubicBezTo>
                    <a:cubicBezTo>
                      <a:pt x="9385" y="1200143"/>
                      <a:pt x="5063" y="1194789"/>
                      <a:pt x="740" y="1171632"/>
                    </a:cubicBezTo>
                    <a:cubicBezTo>
                      <a:pt x="-2621" y="1116405"/>
                      <a:pt x="5597" y="1069029"/>
                      <a:pt x="22682" y="1028986"/>
                    </a:cubicBezTo>
                    <a:cubicBezTo>
                      <a:pt x="47691" y="946352"/>
                      <a:pt x="103555" y="878546"/>
                      <a:pt x="238283" y="822228"/>
                    </a:cubicBezTo>
                    <a:cubicBezTo>
                      <a:pt x="273370" y="815345"/>
                      <a:pt x="300073" y="786439"/>
                      <a:pt x="303704" y="750317"/>
                    </a:cubicBezTo>
                    <a:cubicBezTo>
                      <a:pt x="303308" y="710032"/>
                      <a:pt x="283459" y="692856"/>
                      <a:pt x="266095" y="663253"/>
                    </a:cubicBezTo>
                    <a:cubicBezTo>
                      <a:pt x="189177" y="546953"/>
                      <a:pt x="198957" y="374289"/>
                      <a:pt x="264571" y="291456"/>
                    </a:cubicBezTo>
                    <a:cubicBezTo>
                      <a:pt x="296861" y="250692"/>
                      <a:pt x="355515" y="234645"/>
                      <a:pt x="412517" y="236416"/>
                    </a:cubicBezTo>
                    <a:close/>
                    <a:moveTo>
                      <a:pt x="1042984" y="229"/>
                    </a:moveTo>
                    <a:cubicBezTo>
                      <a:pt x="1142114" y="-2850"/>
                      <a:pt x="1244116" y="25056"/>
                      <a:pt x="1300270" y="95947"/>
                    </a:cubicBezTo>
                    <a:cubicBezTo>
                      <a:pt x="1414375" y="239997"/>
                      <a:pt x="1431383" y="540267"/>
                      <a:pt x="1297619" y="742517"/>
                    </a:cubicBezTo>
                    <a:cubicBezTo>
                      <a:pt x="1267422" y="793999"/>
                      <a:pt x="1232903" y="823869"/>
                      <a:pt x="1232216" y="893926"/>
                    </a:cubicBezTo>
                    <a:cubicBezTo>
                      <a:pt x="1238530" y="956743"/>
                      <a:pt x="1284968" y="1007012"/>
                      <a:pt x="1345985" y="1018982"/>
                    </a:cubicBezTo>
                    <a:cubicBezTo>
                      <a:pt x="1580284" y="1116921"/>
                      <a:pt x="1677433" y="1234839"/>
                      <a:pt x="1720926" y="1378544"/>
                    </a:cubicBezTo>
                    <a:cubicBezTo>
                      <a:pt x="1750637" y="1448180"/>
                      <a:pt x="1764928" y="1530569"/>
                      <a:pt x="1759083" y="1626611"/>
                    </a:cubicBezTo>
                    <a:cubicBezTo>
                      <a:pt x="1751566" y="1666881"/>
                      <a:pt x="1744049" y="1676193"/>
                      <a:pt x="1672238" y="1733131"/>
                    </a:cubicBezTo>
                    <a:cubicBezTo>
                      <a:pt x="1448013" y="1750884"/>
                      <a:pt x="637956" y="1750884"/>
                      <a:pt x="413730" y="1733131"/>
                    </a:cubicBezTo>
                    <a:cubicBezTo>
                      <a:pt x="341919" y="1676193"/>
                      <a:pt x="334402" y="1666881"/>
                      <a:pt x="326885" y="1626611"/>
                    </a:cubicBezTo>
                    <a:cubicBezTo>
                      <a:pt x="321040" y="1530569"/>
                      <a:pt x="335331" y="1448180"/>
                      <a:pt x="365042" y="1378544"/>
                    </a:cubicBezTo>
                    <a:cubicBezTo>
                      <a:pt x="408535" y="1234839"/>
                      <a:pt x="505684" y="1116921"/>
                      <a:pt x="739983" y="1018982"/>
                    </a:cubicBezTo>
                    <a:cubicBezTo>
                      <a:pt x="801000" y="1007012"/>
                      <a:pt x="847438" y="956743"/>
                      <a:pt x="853752" y="893926"/>
                    </a:cubicBezTo>
                    <a:cubicBezTo>
                      <a:pt x="853065" y="823869"/>
                      <a:pt x="818546" y="793999"/>
                      <a:pt x="788349" y="742517"/>
                    </a:cubicBezTo>
                    <a:cubicBezTo>
                      <a:pt x="654585" y="540267"/>
                      <a:pt x="671593" y="239997"/>
                      <a:pt x="785698" y="95947"/>
                    </a:cubicBezTo>
                    <a:cubicBezTo>
                      <a:pt x="841852" y="25056"/>
                      <a:pt x="943854" y="-2850"/>
                      <a:pt x="1042984" y="22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74915" rIns="74915" bIns="7491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en-US" sz="983" err="1"/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D89DADAD-4E30-4F8D-B1F3-B144DBE85A52}"/>
                  </a:ext>
                </a:extLst>
              </p:cNvPr>
              <p:cNvSpPr txBox="1"/>
              <p:nvPr/>
            </p:nvSpPr>
            <p:spPr>
              <a:xfrm>
                <a:off x="6359800" y="5988237"/>
                <a:ext cx="578161" cy="113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92"/>
                  </a:spcAft>
                </a:pPr>
                <a:r>
                  <a:rPr lang="en-US" sz="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Third-party</a:t>
                </a:r>
              </a:p>
            </p:txBody>
          </p:sp>
        </p:grpSp>
      </p:grpSp>
      <p:sp>
        <p:nvSpPr>
          <p:cNvPr id="583" name="Freeform: Shape 582">
            <a:extLst>
              <a:ext uri="{FF2B5EF4-FFF2-40B4-BE49-F238E27FC236}">
                <a16:creationId xmlns:a16="http://schemas.microsoft.com/office/drawing/2014/main" id="{E723B628-7348-4030-8198-6A6409E55AB6}"/>
              </a:ext>
            </a:extLst>
          </p:cNvPr>
          <p:cNvSpPr/>
          <p:nvPr/>
        </p:nvSpPr>
        <p:spPr bwMode="auto">
          <a:xfrm flipH="1">
            <a:off x="6775641" y="3239548"/>
            <a:ext cx="346710" cy="1851184"/>
          </a:xfrm>
          <a:custGeom>
            <a:avLst/>
            <a:gdLst>
              <a:gd name="connsiteX0" fmla="*/ 0 w 355600"/>
              <a:gd name="connsiteY0" fmla="*/ 0 h 1898650"/>
              <a:gd name="connsiteX1" fmla="*/ 0 w 355600"/>
              <a:gd name="connsiteY1" fmla="*/ 381000 h 1898650"/>
              <a:gd name="connsiteX2" fmla="*/ 355600 w 355600"/>
              <a:gd name="connsiteY2" fmla="*/ 381000 h 1898650"/>
              <a:gd name="connsiteX3" fmla="*/ 355600 w 355600"/>
              <a:gd name="connsiteY3" fmla="*/ 1898650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" h="1898650">
                <a:moveTo>
                  <a:pt x="0" y="0"/>
                </a:moveTo>
                <a:lnTo>
                  <a:pt x="0" y="381000"/>
                </a:lnTo>
                <a:lnTo>
                  <a:pt x="355600" y="381000"/>
                </a:lnTo>
                <a:lnTo>
                  <a:pt x="355600" y="189865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B8958EC-95EE-43E3-8894-B0899FF8A109}"/>
              </a:ext>
            </a:extLst>
          </p:cNvPr>
          <p:cNvSpPr/>
          <p:nvPr/>
        </p:nvSpPr>
        <p:spPr bwMode="auto">
          <a:xfrm>
            <a:off x="7362668" y="3239548"/>
            <a:ext cx="346710" cy="1851184"/>
          </a:xfrm>
          <a:custGeom>
            <a:avLst/>
            <a:gdLst>
              <a:gd name="connsiteX0" fmla="*/ 0 w 355600"/>
              <a:gd name="connsiteY0" fmla="*/ 0 h 1898650"/>
              <a:gd name="connsiteX1" fmla="*/ 0 w 355600"/>
              <a:gd name="connsiteY1" fmla="*/ 381000 h 1898650"/>
              <a:gd name="connsiteX2" fmla="*/ 355600 w 355600"/>
              <a:gd name="connsiteY2" fmla="*/ 381000 h 1898650"/>
              <a:gd name="connsiteX3" fmla="*/ 355600 w 355600"/>
              <a:gd name="connsiteY3" fmla="*/ 1898650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" h="1898650">
                <a:moveTo>
                  <a:pt x="0" y="0"/>
                </a:moveTo>
                <a:lnTo>
                  <a:pt x="0" y="381000"/>
                </a:lnTo>
                <a:lnTo>
                  <a:pt x="355600" y="381000"/>
                </a:lnTo>
                <a:lnTo>
                  <a:pt x="355600" y="189865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220" name="Freeform 19">
            <a:extLst>
              <a:ext uri="{FF2B5EF4-FFF2-40B4-BE49-F238E27FC236}">
                <a16:creationId xmlns:a16="http://schemas.microsoft.com/office/drawing/2014/main" id="{46969F66-6F21-4B01-84B4-292605B0B112}"/>
              </a:ext>
            </a:extLst>
          </p:cNvPr>
          <p:cNvSpPr>
            <a:spLocks/>
          </p:cNvSpPr>
          <p:nvPr/>
        </p:nvSpPr>
        <p:spPr bwMode="auto">
          <a:xfrm>
            <a:off x="8634336" y="2691287"/>
            <a:ext cx="1142539" cy="1319325"/>
          </a:xfrm>
          <a:custGeom>
            <a:avLst/>
            <a:gdLst>
              <a:gd name="T0" fmla="*/ 332 w 333"/>
              <a:gd name="T1" fmla="*/ 27 h 388"/>
              <a:gd name="T2" fmla="*/ 314 w 333"/>
              <a:gd name="T3" fmla="*/ 0 h 388"/>
              <a:gd name="T4" fmla="*/ 19 w 333"/>
              <a:gd name="T5" fmla="*/ 0 h 388"/>
              <a:gd name="T6" fmla="*/ 1 w 333"/>
              <a:gd name="T7" fmla="*/ 27 h 388"/>
              <a:gd name="T8" fmla="*/ 15 w 333"/>
              <a:gd name="T9" fmla="*/ 361 h 388"/>
              <a:gd name="T10" fmla="*/ 36 w 333"/>
              <a:gd name="T11" fmla="*/ 388 h 388"/>
              <a:gd name="T12" fmla="*/ 298 w 333"/>
              <a:gd name="T13" fmla="*/ 388 h 388"/>
              <a:gd name="T14" fmla="*/ 318 w 333"/>
              <a:gd name="T15" fmla="*/ 361 h 388"/>
              <a:gd name="T16" fmla="*/ 332 w 333"/>
              <a:gd name="T17" fmla="*/ 27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3" h="388">
                <a:moveTo>
                  <a:pt x="332" y="27"/>
                </a:moveTo>
                <a:cubicBezTo>
                  <a:pt x="333" y="12"/>
                  <a:pt x="325" y="0"/>
                  <a:pt x="314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8" y="0"/>
                  <a:pt x="0" y="12"/>
                  <a:pt x="1" y="27"/>
                </a:cubicBezTo>
                <a:cubicBezTo>
                  <a:pt x="15" y="361"/>
                  <a:pt x="15" y="361"/>
                  <a:pt x="15" y="361"/>
                </a:cubicBezTo>
                <a:cubicBezTo>
                  <a:pt x="16" y="376"/>
                  <a:pt x="25" y="388"/>
                  <a:pt x="36" y="388"/>
                </a:cubicBezTo>
                <a:cubicBezTo>
                  <a:pt x="298" y="388"/>
                  <a:pt x="298" y="388"/>
                  <a:pt x="298" y="388"/>
                </a:cubicBezTo>
                <a:cubicBezTo>
                  <a:pt x="308" y="388"/>
                  <a:pt x="317" y="376"/>
                  <a:pt x="318" y="361"/>
                </a:cubicBezTo>
                <a:lnTo>
                  <a:pt x="332" y="2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1" name="Freeform 20">
            <a:extLst>
              <a:ext uri="{FF2B5EF4-FFF2-40B4-BE49-F238E27FC236}">
                <a16:creationId xmlns:a16="http://schemas.microsoft.com/office/drawing/2014/main" id="{6E205EE7-CED2-4BD6-A9AA-352F9D6E2D4A}"/>
              </a:ext>
            </a:extLst>
          </p:cNvPr>
          <p:cNvSpPr>
            <a:spLocks/>
          </p:cNvSpPr>
          <p:nvPr/>
        </p:nvSpPr>
        <p:spPr bwMode="auto">
          <a:xfrm>
            <a:off x="8861630" y="2415503"/>
            <a:ext cx="366703" cy="299020"/>
          </a:xfrm>
          <a:custGeom>
            <a:avLst/>
            <a:gdLst>
              <a:gd name="T0" fmla="*/ 363 w 363"/>
              <a:gd name="T1" fmla="*/ 27 h 296"/>
              <a:gd name="T2" fmla="*/ 363 w 363"/>
              <a:gd name="T3" fmla="*/ 236 h 296"/>
              <a:gd name="T4" fmla="*/ 190 w 363"/>
              <a:gd name="T5" fmla="*/ 236 h 296"/>
              <a:gd name="T6" fmla="*/ 0 w 363"/>
              <a:gd name="T7" fmla="*/ 296 h 296"/>
              <a:gd name="T8" fmla="*/ 162 w 363"/>
              <a:gd name="T9" fmla="*/ 0 h 296"/>
              <a:gd name="T10" fmla="*/ 363 w 363"/>
              <a:gd name="T11" fmla="*/ 0 h 296"/>
              <a:gd name="T12" fmla="*/ 363 w 363"/>
              <a:gd name="T13" fmla="*/ 2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3" h="296">
                <a:moveTo>
                  <a:pt x="363" y="27"/>
                </a:moveTo>
                <a:lnTo>
                  <a:pt x="363" y="236"/>
                </a:lnTo>
                <a:lnTo>
                  <a:pt x="190" y="236"/>
                </a:lnTo>
                <a:lnTo>
                  <a:pt x="0" y="296"/>
                </a:lnTo>
                <a:lnTo>
                  <a:pt x="162" y="0"/>
                </a:lnTo>
                <a:lnTo>
                  <a:pt x="363" y="0"/>
                </a:lnTo>
                <a:lnTo>
                  <a:pt x="363" y="2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2" name="Freeform 21">
            <a:extLst>
              <a:ext uri="{FF2B5EF4-FFF2-40B4-BE49-F238E27FC236}">
                <a16:creationId xmlns:a16="http://schemas.microsoft.com/office/drawing/2014/main" id="{06EEB4FE-C2FE-4A72-AA22-D94352AF47DB}"/>
              </a:ext>
            </a:extLst>
          </p:cNvPr>
          <p:cNvSpPr>
            <a:spLocks/>
          </p:cNvSpPr>
          <p:nvPr/>
        </p:nvSpPr>
        <p:spPr bwMode="auto">
          <a:xfrm>
            <a:off x="9228334" y="2415503"/>
            <a:ext cx="369733" cy="299020"/>
          </a:xfrm>
          <a:custGeom>
            <a:avLst/>
            <a:gdLst>
              <a:gd name="T0" fmla="*/ 0 w 366"/>
              <a:gd name="T1" fmla="*/ 27 h 296"/>
              <a:gd name="T2" fmla="*/ 0 w 366"/>
              <a:gd name="T3" fmla="*/ 236 h 296"/>
              <a:gd name="T4" fmla="*/ 176 w 366"/>
              <a:gd name="T5" fmla="*/ 236 h 296"/>
              <a:gd name="T6" fmla="*/ 366 w 366"/>
              <a:gd name="T7" fmla="*/ 296 h 296"/>
              <a:gd name="T8" fmla="*/ 203 w 366"/>
              <a:gd name="T9" fmla="*/ 0 h 296"/>
              <a:gd name="T10" fmla="*/ 0 w 366"/>
              <a:gd name="T11" fmla="*/ 0 h 296"/>
              <a:gd name="T12" fmla="*/ 0 w 366"/>
              <a:gd name="T13" fmla="*/ 2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6" h="296">
                <a:moveTo>
                  <a:pt x="0" y="27"/>
                </a:moveTo>
                <a:lnTo>
                  <a:pt x="0" y="236"/>
                </a:lnTo>
                <a:lnTo>
                  <a:pt x="176" y="236"/>
                </a:lnTo>
                <a:lnTo>
                  <a:pt x="366" y="296"/>
                </a:lnTo>
                <a:lnTo>
                  <a:pt x="203" y="0"/>
                </a:lnTo>
                <a:lnTo>
                  <a:pt x="0" y="0"/>
                </a:lnTo>
                <a:lnTo>
                  <a:pt x="0" y="2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3" name="Freeform 22">
            <a:extLst>
              <a:ext uri="{FF2B5EF4-FFF2-40B4-BE49-F238E27FC236}">
                <a16:creationId xmlns:a16="http://schemas.microsoft.com/office/drawing/2014/main" id="{6A92CC9F-12C1-4A2C-B5DA-A1B407250A87}"/>
              </a:ext>
            </a:extLst>
          </p:cNvPr>
          <p:cNvSpPr>
            <a:spLocks/>
          </p:cNvSpPr>
          <p:nvPr/>
        </p:nvSpPr>
        <p:spPr bwMode="auto">
          <a:xfrm>
            <a:off x="9691006" y="1860899"/>
            <a:ext cx="130317" cy="245480"/>
          </a:xfrm>
          <a:custGeom>
            <a:avLst/>
            <a:gdLst>
              <a:gd name="T0" fmla="*/ 0 w 38"/>
              <a:gd name="T1" fmla="*/ 0 h 72"/>
              <a:gd name="T2" fmla="*/ 2 w 38"/>
              <a:gd name="T3" fmla="*/ 0 h 72"/>
              <a:gd name="T4" fmla="*/ 38 w 38"/>
              <a:gd name="T5" fmla="*/ 36 h 72"/>
              <a:gd name="T6" fmla="*/ 2 w 38"/>
              <a:gd name="T7" fmla="*/ 72 h 72"/>
              <a:gd name="T8" fmla="*/ 0 w 38"/>
              <a:gd name="T9" fmla="*/ 72 h 72"/>
              <a:gd name="T10" fmla="*/ 0 w 38"/>
              <a:gd name="T1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72">
                <a:moveTo>
                  <a:pt x="0" y="0"/>
                </a:moveTo>
                <a:cubicBezTo>
                  <a:pt x="1" y="0"/>
                  <a:pt x="1" y="0"/>
                  <a:pt x="2" y="0"/>
                </a:cubicBezTo>
                <a:cubicBezTo>
                  <a:pt x="22" y="0"/>
                  <a:pt x="38" y="16"/>
                  <a:pt x="38" y="36"/>
                </a:cubicBezTo>
                <a:cubicBezTo>
                  <a:pt x="38" y="56"/>
                  <a:pt x="22" y="72"/>
                  <a:pt x="2" y="72"/>
                </a:cubicBezTo>
                <a:cubicBezTo>
                  <a:pt x="1" y="72"/>
                  <a:pt x="1" y="72"/>
                  <a:pt x="0" y="72"/>
                </a:cubicBez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4" name="Freeform 23">
            <a:extLst>
              <a:ext uri="{FF2B5EF4-FFF2-40B4-BE49-F238E27FC236}">
                <a16:creationId xmlns:a16="http://schemas.microsoft.com/office/drawing/2014/main" id="{731CA5B4-B5E9-4FD3-8EDB-29D4F4533B78}"/>
              </a:ext>
            </a:extLst>
          </p:cNvPr>
          <p:cNvSpPr>
            <a:spLocks/>
          </p:cNvSpPr>
          <p:nvPr/>
        </p:nvSpPr>
        <p:spPr bwMode="auto">
          <a:xfrm>
            <a:off x="8638376" y="1860899"/>
            <a:ext cx="130317" cy="245480"/>
          </a:xfrm>
          <a:custGeom>
            <a:avLst/>
            <a:gdLst>
              <a:gd name="T0" fmla="*/ 38 w 38"/>
              <a:gd name="T1" fmla="*/ 0 h 72"/>
              <a:gd name="T2" fmla="*/ 36 w 38"/>
              <a:gd name="T3" fmla="*/ 0 h 72"/>
              <a:gd name="T4" fmla="*/ 0 w 38"/>
              <a:gd name="T5" fmla="*/ 36 h 72"/>
              <a:gd name="T6" fmla="*/ 36 w 38"/>
              <a:gd name="T7" fmla="*/ 72 h 72"/>
              <a:gd name="T8" fmla="*/ 38 w 38"/>
              <a:gd name="T9" fmla="*/ 72 h 72"/>
              <a:gd name="T10" fmla="*/ 38 w 38"/>
              <a:gd name="T1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72">
                <a:moveTo>
                  <a:pt x="38" y="0"/>
                </a:moveTo>
                <a:cubicBezTo>
                  <a:pt x="37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ubicBezTo>
                  <a:pt x="36" y="72"/>
                  <a:pt x="37" y="72"/>
                  <a:pt x="38" y="72"/>
                </a:cubicBezTo>
                <a:lnTo>
                  <a:pt x="38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5" name="Oval 24">
            <a:extLst>
              <a:ext uri="{FF2B5EF4-FFF2-40B4-BE49-F238E27FC236}">
                <a16:creationId xmlns:a16="http://schemas.microsoft.com/office/drawing/2014/main" id="{5803D4A5-7A09-4DF0-9141-82A7F0CD8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4243" y="1466923"/>
            <a:ext cx="1008183" cy="996058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6" name="Freeform 25">
            <a:extLst>
              <a:ext uri="{FF2B5EF4-FFF2-40B4-BE49-F238E27FC236}">
                <a16:creationId xmlns:a16="http://schemas.microsoft.com/office/drawing/2014/main" id="{2301DDBD-30EE-43EA-94C8-5F75401823C7}"/>
              </a:ext>
            </a:extLst>
          </p:cNvPr>
          <p:cNvSpPr>
            <a:spLocks/>
          </p:cNvSpPr>
          <p:nvPr/>
        </p:nvSpPr>
        <p:spPr bwMode="auto">
          <a:xfrm>
            <a:off x="8823243" y="1779074"/>
            <a:ext cx="806141" cy="412163"/>
          </a:xfrm>
          <a:custGeom>
            <a:avLst/>
            <a:gdLst>
              <a:gd name="T0" fmla="*/ 0 w 235"/>
              <a:gd name="T1" fmla="*/ 26 h 121"/>
              <a:gd name="T2" fmla="*/ 112 w 235"/>
              <a:gd name="T3" fmla="*/ 0 h 121"/>
              <a:gd name="T4" fmla="*/ 235 w 235"/>
              <a:gd name="T5" fmla="*/ 26 h 121"/>
              <a:gd name="T6" fmla="*/ 235 w 235"/>
              <a:gd name="T7" fmla="*/ 71 h 121"/>
              <a:gd name="T8" fmla="*/ 118 w 235"/>
              <a:gd name="T9" fmla="*/ 121 h 121"/>
              <a:gd name="T10" fmla="*/ 0 w 235"/>
              <a:gd name="T11" fmla="*/ 67 h 121"/>
              <a:gd name="T12" fmla="*/ 0 w 235"/>
              <a:gd name="T13" fmla="*/ 26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121">
                <a:moveTo>
                  <a:pt x="0" y="26"/>
                </a:moveTo>
                <a:cubicBezTo>
                  <a:pt x="0" y="26"/>
                  <a:pt x="29" y="0"/>
                  <a:pt x="112" y="0"/>
                </a:cubicBezTo>
                <a:cubicBezTo>
                  <a:pt x="195" y="0"/>
                  <a:pt x="235" y="26"/>
                  <a:pt x="235" y="26"/>
                </a:cubicBezTo>
                <a:cubicBezTo>
                  <a:pt x="235" y="71"/>
                  <a:pt x="235" y="71"/>
                  <a:pt x="235" y="71"/>
                </a:cubicBezTo>
                <a:cubicBezTo>
                  <a:pt x="235" y="71"/>
                  <a:pt x="205" y="121"/>
                  <a:pt x="118" y="121"/>
                </a:cubicBezTo>
                <a:cubicBezTo>
                  <a:pt x="32" y="120"/>
                  <a:pt x="0" y="67"/>
                  <a:pt x="0" y="67"/>
                </a:cubicBez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8" name="Oval 26">
            <a:extLst>
              <a:ext uri="{FF2B5EF4-FFF2-40B4-BE49-F238E27FC236}">
                <a16:creationId xmlns:a16="http://schemas.microsoft.com/office/drawing/2014/main" id="{E5C0A17D-3930-4AB5-835A-9033A4BF9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354" y="2279123"/>
            <a:ext cx="55562" cy="5455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9" name="Oval 27">
            <a:extLst>
              <a:ext uri="{FF2B5EF4-FFF2-40B4-BE49-F238E27FC236}">
                <a16:creationId xmlns:a16="http://schemas.microsoft.com/office/drawing/2014/main" id="{2577C851-2E61-4EDD-A6DD-42B7A7308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8753" y="2279123"/>
            <a:ext cx="54551" cy="5455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0" name="Freeform 28">
            <a:extLst>
              <a:ext uri="{FF2B5EF4-FFF2-40B4-BE49-F238E27FC236}">
                <a16:creationId xmlns:a16="http://schemas.microsoft.com/office/drawing/2014/main" id="{F936DEDB-935B-402D-A524-9DCFA0A984E8}"/>
              </a:ext>
            </a:extLst>
          </p:cNvPr>
          <p:cNvSpPr>
            <a:spLocks/>
          </p:cNvSpPr>
          <p:nvPr/>
        </p:nvSpPr>
        <p:spPr bwMode="auto">
          <a:xfrm>
            <a:off x="9059631" y="2306399"/>
            <a:ext cx="336397" cy="34348"/>
          </a:xfrm>
          <a:custGeom>
            <a:avLst/>
            <a:gdLst>
              <a:gd name="T0" fmla="*/ 0 w 98"/>
              <a:gd name="T1" fmla="*/ 1 h 10"/>
              <a:gd name="T2" fmla="*/ 52 w 98"/>
              <a:gd name="T3" fmla="*/ 8 h 10"/>
              <a:gd name="T4" fmla="*/ 98 w 98"/>
              <a:gd name="T5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" h="10">
                <a:moveTo>
                  <a:pt x="0" y="1"/>
                </a:moveTo>
                <a:cubicBezTo>
                  <a:pt x="0" y="1"/>
                  <a:pt x="16" y="10"/>
                  <a:pt x="52" y="8"/>
                </a:cubicBezTo>
                <a:cubicBezTo>
                  <a:pt x="88" y="6"/>
                  <a:pt x="98" y="0"/>
                  <a:pt x="98" y="0"/>
                </a:cubicBezTo>
              </a:path>
            </a:pathLst>
          </a:custGeom>
          <a:noFill/>
          <a:ln w="2222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1" name="Oval 29">
            <a:extLst>
              <a:ext uri="{FF2B5EF4-FFF2-40B4-BE49-F238E27FC236}">
                <a16:creationId xmlns:a16="http://schemas.microsoft.com/office/drawing/2014/main" id="{31EA6F69-B4EB-4759-9E04-CD6D6579E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6284" y="1881104"/>
            <a:ext cx="171734" cy="170724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2" name="Oval 30">
            <a:extLst>
              <a:ext uri="{FF2B5EF4-FFF2-40B4-BE49-F238E27FC236}">
                <a16:creationId xmlns:a16="http://schemas.microsoft.com/office/drawing/2014/main" id="{BB0BDE76-5E5D-4407-8BA9-8CBB6A618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0836" y="1935656"/>
            <a:ext cx="61623" cy="6162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3" name="Oval 31">
            <a:extLst>
              <a:ext uri="{FF2B5EF4-FFF2-40B4-BE49-F238E27FC236}">
                <a16:creationId xmlns:a16="http://schemas.microsoft.com/office/drawing/2014/main" id="{676E88EA-6528-48C9-BD12-7BAED371B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1783" y="1881104"/>
            <a:ext cx="171734" cy="170724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4" name="Oval 32">
            <a:extLst>
              <a:ext uri="{FF2B5EF4-FFF2-40B4-BE49-F238E27FC236}">
                <a16:creationId xmlns:a16="http://schemas.microsoft.com/office/drawing/2014/main" id="{398B5C1A-7C57-4CFD-8D38-7A68C49F4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7345" y="1935656"/>
            <a:ext cx="61623" cy="6162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5" name="Freeform 33">
            <a:extLst>
              <a:ext uri="{FF2B5EF4-FFF2-40B4-BE49-F238E27FC236}">
                <a16:creationId xmlns:a16="http://schemas.microsoft.com/office/drawing/2014/main" id="{807D555E-9226-4BBC-BFB0-478A82897C52}"/>
              </a:ext>
            </a:extLst>
          </p:cNvPr>
          <p:cNvSpPr>
            <a:spLocks/>
          </p:cNvSpPr>
          <p:nvPr/>
        </p:nvSpPr>
        <p:spPr bwMode="auto">
          <a:xfrm>
            <a:off x="8621204" y="2547839"/>
            <a:ext cx="1217295" cy="1064754"/>
          </a:xfrm>
          <a:custGeom>
            <a:avLst/>
            <a:gdLst>
              <a:gd name="T0" fmla="*/ 32 w 355"/>
              <a:gd name="T1" fmla="*/ 26 h 313"/>
              <a:gd name="T2" fmla="*/ 179 w 355"/>
              <a:gd name="T3" fmla="*/ 1 h 313"/>
              <a:gd name="T4" fmla="*/ 355 w 355"/>
              <a:gd name="T5" fmla="*/ 41 h 313"/>
              <a:gd name="T6" fmla="*/ 179 w 355"/>
              <a:gd name="T7" fmla="*/ 308 h 313"/>
              <a:gd name="T8" fmla="*/ 0 w 355"/>
              <a:gd name="T9" fmla="*/ 38 h 313"/>
              <a:gd name="T10" fmla="*/ 32 w 355"/>
              <a:gd name="T11" fmla="*/ 2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5" h="313">
                <a:moveTo>
                  <a:pt x="32" y="26"/>
                </a:moveTo>
                <a:cubicBezTo>
                  <a:pt x="32" y="26"/>
                  <a:pt x="78" y="0"/>
                  <a:pt x="179" y="1"/>
                </a:cubicBezTo>
                <a:cubicBezTo>
                  <a:pt x="281" y="2"/>
                  <a:pt x="355" y="41"/>
                  <a:pt x="355" y="41"/>
                </a:cubicBezTo>
                <a:cubicBezTo>
                  <a:pt x="355" y="41"/>
                  <a:pt x="324" y="302"/>
                  <a:pt x="179" y="308"/>
                </a:cubicBezTo>
                <a:cubicBezTo>
                  <a:pt x="35" y="313"/>
                  <a:pt x="0" y="38"/>
                  <a:pt x="0" y="38"/>
                </a:cubicBezTo>
                <a:lnTo>
                  <a:pt x="32" y="26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6" name="Freeform 36">
            <a:extLst>
              <a:ext uri="{FF2B5EF4-FFF2-40B4-BE49-F238E27FC236}">
                <a16:creationId xmlns:a16="http://schemas.microsoft.com/office/drawing/2014/main" id="{E2769765-DA97-4957-BE13-D134ECF3FC45}"/>
              </a:ext>
            </a:extLst>
          </p:cNvPr>
          <p:cNvSpPr>
            <a:spLocks/>
          </p:cNvSpPr>
          <p:nvPr/>
        </p:nvSpPr>
        <p:spPr bwMode="auto">
          <a:xfrm>
            <a:off x="8692927" y="4214670"/>
            <a:ext cx="250530" cy="265684"/>
          </a:xfrm>
          <a:custGeom>
            <a:avLst/>
            <a:gdLst>
              <a:gd name="T0" fmla="*/ 0 w 73"/>
              <a:gd name="T1" fmla="*/ 11 h 78"/>
              <a:gd name="T2" fmla="*/ 12 w 73"/>
              <a:gd name="T3" fmla="*/ 4 h 78"/>
              <a:gd name="T4" fmla="*/ 29 w 73"/>
              <a:gd name="T5" fmla="*/ 12 h 78"/>
              <a:gd name="T6" fmla="*/ 48 w 73"/>
              <a:gd name="T7" fmla="*/ 30 h 78"/>
              <a:gd name="T8" fmla="*/ 70 w 73"/>
              <a:gd name="T9" fmla="*/ 67 h 78"/>
              <a:gd name="T10" fmla="*/ 63 w 73"/>
              <a:gd name="T11" fmla="*/ 78 h 78"/>
              <a:gd name="T12" fmla="*/ 13 w 73"/>
              <a:gd name="T13" fmla="*/ 78 h 78"/>
              <a:gd name="T14" fmla="*/ 0 w 73"/>
              <a:gd name="T15" fmla="*/ 65 h 78"/>
              <a:gd name="T16" fmla="*/ 0 w 73"/>
              <a:gd name="T17" fmla="*/ 1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78">
                <a:moveTo>
                  <a:pt x="0" y="11"/>
                </a:moveTo>
                <a:cubicBezTo>
                  <a:pt x="0" y="4"/>
                  <a:pt x="6" y="0"/>
                  <a:pt x="12" y="4"/>
                </a:cubicBezTo>
                <a:cubicBezTo>
                  <a:pt x="29" y="12"/>
                  <a:pt x="29" y="12"/>
                  <a:pt x="29" y="12"/>
                </a:cubicBezTo>
                <a:cubicBezTo>
                  <a:pt x="36" y="16"/>
                  <a:pt x="44" y="23"/>
                  <a:pt x="48" y="30"/>
                </a:cubicBezTo>
                <a:cubicBezTo>
                  <a:pt x="70" y="67"/>
                  <a:pt x="70" y="67"/>
                  <a:pt x="70" y="67"/>
                </a:cubicBezTo>
                <a:cubicBezTo>
                  <a:pt x="73" y="73"/>
                  <a:pt x="70" y="78"/>
                  <a:pt x="63" y="78"/>
                </a:cubicBezTo>
                <a:cubicBezTo>
                  <a:pt x="13" y="78"/>
                  <a:pt x="13" y="78"/>
                  <a:pt x="13" y="78"/>
                </a:cubicBezTo>
                <a:cubicBezTo>
                  <a:pt x="6" y="78"/>
                  <a:pt x="0" y="73"/>
                  <a:pt x="0" y="65"/>
                </a:cubicBezTo>
                <a:lnTo>
                  <a:pt x="0" y="1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7" name="Freeform 37">
            <a:extLst>
              <a:ext uri="{FF2B5EF4-FFF2-40B4-BE49-F238E27FC236}">
                <a16:creationId xmlns:a16="http://schemas.microsoft.com/office/drawing/2014/main" id="{AE51A241-53CB-488A-B0A6-1C6EAB20C4A4}"/>
              </a:ext>
            </a:extLst>
          </p:cNvPr>
          <p:cNvSpPr>
            <a:spLocks/>
          </p:cNvSpPr>
          <p:nvPr/>
        </p:nvSpPr>
        <p:spPr bwMode="auto">
          <a:xfrm>
            <a:off x="9444518" y="4214670"/>
            <a:ext cx="249520" cy="265684"/>
          </a:xfrm>
          <a:custGeom>
            <a:avLst/>
            <a:gdLst>
              <a:gd name="T0" fmla="*/ 73 w 73"/>
              <a:gd name="T1" fmla="*/ 11 h 78"/>
              <a:gd name="T2" fmla="*/ 61 w 73"/>
              <a:gd name="T3" fmla="*/ 4 h 78"/>
              <a:gd name="T4" fmla="*/ 44 w 73"/>
              <a:gd name="T5" fmla="*/ 12 h 78"/>
              <a:gd name="T6" fmla="*/ 26 w 73"/>
              <a:gd name="T7" fmla="*/ 30 h 78"/>
              <a:gd name="T8" fmla="*/ 4 w 73"/>
              <a:gd name="T9" fmla="*/ 67 h 78"/>
              <a:gd name="T10" fmla="*/ 10 w 73"/>
              <a:gd name="T11" fmla="*/ 78 h 78"/>
              <a:gd name="T12" fmla="*/ 60 w 73"/>
              <a:gd name="T13" fmla="*/ 78 h 78"/>
              <a:gd name="T14" fmla="*/ 73 w 73"/>
              <a:gd name="T15" fmla="*/ 65 h 78"/>
              <a:gd name="T16" fmla="*/ 73 w 73"/>
              <a:gd name="T17" fmla="*/ 1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78">
                <a:moveTo>
                  <a:pt x="73" y="11"/>
                </a:moveTo>
                <a:cubicBezTo>
                  <a:pt x="73" y="4"/>
                  <a:pt x="68" y="0"/>
                  <a:pt x="61" y="4"/>
                </a:cubicBezTo>
                <a:cubicBezTo>
                  <a:pt x="44" y="12"/>
                  <a:pt x="44" y="12"/>
                  <a:pt x="44" y="12"/>
                </a:cubicBezTo>
                <a:cubicBezTo>
                  <a:pt x="38" y="16"/>
                  <a:pt x="30" y="23"/>
                  <a:pt x="26" y="30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73"/>
                  <a:pt x="3" y="78"/>
                  <a:pt x="10" y="78"/>
                </a:cubicBezTo>
                <a:cubicBezTo>
                  <a:pt x="60" y="78"/>
                  <a:pt x="60" y="78"/>
                  <a:pt x="60" y="78"/>
                </a:cubicBezTo>
                <a:cubicBezTo>
                  <a:pt x="67" y="78"/>
                  <a:pt x="73" y="73"/>
                  <a:pt x="73" y="65"/>
                </a:cubicBezTo>
                <a:lnTo>
                  <a:pt x="73" y="1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8" name="Freeform 38">
            <a:extLst>
              <a:ext uri="{FF2B5EF4-FFF2-40B4-BE49-F238E27FC236}">
                <a16:creationId xmlns:a16="http://schemas.microsoft.com/office/drawing/2014/main" id="{2F7D4BA6-A792-4303-9690-440E2F21FB26}"/>
              </a:ext>
            </a:extLst>
          </p:cNvPr>
          <p:cNvSpPr>
            <a:spLocks/>
          </p:cNvSpPr>
          <p:nvPr/>
        </p:nvSpPr>
        <p:spPr bwMode="auto">
          <a:xfrm>
            <a:off x="8668682" y="3915650"/>
            <a:ext cx="1066774" cy="285888"/>
          </a:xfrm>
          <a:custGeom>
            <a:avLst/>
            <a:gdLst>
              <a:gd name="T0" fmla="*/ 311 w 311"/>
              <a:gd name="T1" fmla="*/ 20 h 84"/>
              <a:gd name="T2" fmla="*/ 291 w 311"/>
              <a:gd name="T3" fmla="*/ 0 h 84"/>
              <a:gd name="T4" fmla="*/ 20 w 311"/>
              <a:gd name="T5" fmla="*/ 0 h 84"/>
              <a:gd name="T6" fmla="*/ 0 w 311"/>
              <a:gd name="T7" fmla="*/ 20 h 84"/>
              <a:gd name="T8" fmla="*/ 0 w 311"/>
              <a:gd name="T9" fmla="*/ 65 h 84"/>
              <a:gd name="T10" fmla="*/ 20 w 311"/>
              <a:gd name="T11" fmla="*/ 84 h 84"/>
              <a:gd name="T12" fmla="*/ 291 w 311"/>
              <a:gd name="T13" fmla="*/ 84 h 84"/>
              <a:gd name="T14" fmla="*/ 311 w 311"/>
              <a:gd name="T15" fmla="*/ 65 h 84"/>
              <a:gd name="T16" fmla="*/ 311 w 311"/>
              <a:gd name="T17" fmla="*/ 2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1" h="84">
                <a:moveTo>
                  <a:pt x="311" y="20"/>
                </a:moveTo>
                <a:cubicBezTo>
                  <a:pt x="311" y="9"/>
                  <a:pt x="302" y="0"/>
                  <a:pt x="29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6"/>
                  <a:pt x="9" y="84"/>
                  <a:pt x="20" y="84"/>
                </a:cubicBezTo>
                <a:cubicBezTo>
                  <a:pt x="291" y="84"/>
                  <a:pt x="291" y="84"/>
                  <a:pt x="291" y="84"/>
                </a:cubicBezTo>
                <a:cubicBezTo>
                  <a:pt x="302" y="84"/>
                  <a:pt x="311" y="76"/>
                  <a:pt x="311" y="65"/>
                </a:cubicBezTo>
                <a:lnTo>
                  <a:pt x="311" y="2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9" name="Freeform 39">
            <a:extLst>
              <a:ext uri="{FF2B5EF4-FFF2-40B4-BE49-F238E27FC236}">
                <a16:creationId xmlns:a16="http://schemas.microsoft.com/office/drawing/2014/main" id="{74987EAF-E6BC-4598-A556-FFA07145F26A}"/>
              </a:ext>
            </a:extLst>
          </p:cNvPr>
          <p:cNvSpPr>
            <a:spLocks/>
          </p:cNvSpPr>
          <p:nvPr/>
        </p:nvSpPr>
        <p:spPr bwMode="auto">
          <a:xfrm>
            <a:off x="8668682" y="4000508"/>
            <a:ext cx="1066774" cy="173755"/>
          </a:xfrm>
          <a:custGeom>
            <a:avLst/>
            <a:gdLst>
              <a:gd name="T0" fmla="*/ 311 w 311"/>
              <a:gd name="T1" fmla="*/ 0 h 51"/>
              <a:gd name="T2" fmla="*/ 279 w 311"/>
              <a:gd name="T3" fmla="*/ 0 h 51"/>
              <a:gd name="T4" fmla="*/ 272 w 311"/>
              <a:gd name="T5" fmla="*/ 6 h 51"/>
              <a:gd name="T6" fmla="*/ 133 w 311"/>
              <a:gd name="T7" fmla="*/ 6 h 51"/>
              <a:gd name="T8" fmla="*/ 126 w 311"/>
              <a:gd name="T9" fmla="*/ 0 h 51"/>
              <a:gd name="T10" fmla="*/ 0 w 311"/>
              <a:gd name="T11" fmla="*/ 0 h 51"/>
              <a:gd name="T12" fmla="*/ 0 w 311"/>
              <a:gd name="T13" fmla="*/ 40 h 51"/>
              <a:gd name="T14" fmla="*/ 3 w 311"/>
              <a:gd name="T15" fmla="*/ 51 h 51"/>
              <a:gd name="T16" fmla="*/ 307 w 311"/>
              <a:gd name="T17" fmla="*/ 51 h 51"/>
              <a:gd name="T18" fmla="*/ 311 w 311"/>
              <a:gd name="T19" fmla="*/ 40 h 51"/>
              <a:gd name="T20" fmla="*/ 311 w 311"/>
              <a:gd name="T21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1" h="51">
                <a:moveTo>
                  <a:pt x="311" y="0"/>
                </a:moveTo>
                <a:cubicBezTo>
                  <a:pt x="279" y="0"/>
                  <a:pt x="279" y="0"/>
                  <a:pt x="279" y="0"/>
                </a:cubicBezTo>
                <a:cubicBezTo>
                  <a:pt x="279" y="3"/>
                  <a:pt x="276" y="6"/>
                  <a:pt x="272" y="6"/>
                </a:cubicBezTo>
                <a:cubicBezTo>
                  <a:pt x="133" y="6"/>
                  <a:pt x="133" y="6"/>
                  <a:pt x="133" y="6"/>
                </a:cubicBezTo>
                <a:cubicBezTo>
                  <a:pt x="130" y="6"/>
                  <a:pt x="127" y="3"/>
                  <a:pt x="12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1" y="48"/>
                  <a:pt x="3" y="51"/>
                </a:cubicBezTo>
                <a:cubicBezTo>
                  <a:pt x="307" y="51"/>
                  <a:pt x="307" y="51"/>
                  <a:pt x="307" y="51"/>
                </a:cubicBezTo>
                <a:cubicBezTo>
                  <a:pt x="309" y="48"/>
                  <a:pt x="311" y="44"/>
                  <a:pt x="311" y="40"/>
                </a:cubicBezTo>
                <a:lnTo>
                  <a:pt x="31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0" name="Freeform 40">
            <a:extLst>
              <a:ext uri="{FF2B5EF4-FFF2-40B4-BE49-F238E27FC236}">
                <a16:creationId xmlns:a16="http://schemas.microsoft.com/office/drawing/2014/main" id="{ED44EC36-2BB8-46AF-94B2-A447E0DFA6FA}"/>
              </a:ext>
            </a:extLst>
          </p:cNvPr>
          <p:cNvSpPr>
            <a:spLocks/>
          </p:cNvSpPr>
          <p:nvPr/>
        </p:nvSpPr>
        <p:spPr bwMode="auto">
          <a:xfrm>
            <a:off x="8758591" y="4201540"/>
            <a:ext cx="873825" cy="275785"/>
          </a:xfrm>
          <a:custGeom>
            <a:avLst/>
            <a:gdLst>
              <a:gd name="T0" fmla="*/ 252 w 255"/>
              <a:gd name="T1" fmla="*/ 8 h 81"/>
              <a:gd name="T2" fmla="*/ 248 w 255"/>
              <a:gd name="T3" fmla="*/ 0 h 81"/>
              <a:gd name="T4" fmla="*/ 7 w 255"/>
              <a:gd name="T5" fmla="*/ 0 h 81"/>
              <a:gd name="T6" fmla="*/ 2 w 255"/>
              <a:gd name="T7" fmla="*/ 8 h 81"/>
              <a:gd name="T8" fmla="*/ 42 w 255"/>
              <a:gd name="T9" fmla="*/ 73 h 81"/>
              <a:gd name="T10" fmla="*/ 56 w 255"/>
              <a:gd name="T11" fmla="*/ 81 h 81"/>
              <a:gd name="T12" fmla="*/ 198 w 255"/>
              <a:gd name="T13" fmla="*/ 81 h 81"/>
              <a:gd name="T14" fmla="*/ 212 w 255"/>
              <a:gd name="T15" fmla="*/ 73 h 81"/>
              <a:gd name="T16" fmla="*/ 252 w 255"/>
              <a:gd name="T17" fmla="*/ 8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" h="81">
                <a:moveTo>
                  <a:pt x="252" y="8"/>
                </a:moveTo>
                <a:cubicBezTo>
                  <a:pt x="255" y="4"/>
                  <a:pt x="253" y="0"/>
                  <a:pt x="248" y="0"/>
                </a:cubicBezTo>
                <a:cubicBezTo>
                  <a:pt x="7" y="0"/>
                  <a:pt x="7" y="0"/>
                  <a:pt x="7" y="0"/>
                </a:cubicBezTo>
                <a:cubicBezTo>
                  <a:pt x="2" y="0"/>
                  <a:pt x="0" y="4"/>
                  <a:pt x="2" y="8"/>
                </a:cubicBezTo>
                <a:cubicBezTo>
                  <a:pt x="42" y="73"/>
                  <a:pt x="42" y="73"/>
                  <a:pt x="42" y="73"/>
                </a:cubicBezTo>
                <a:cubicBezTo>
                  <a:pt x="45" y="77"/>
                  <a:pt x="51" y="81"/>
                  <a:pt x="56" y="81"/>
                </a:cubicBezTo>
                <a:cubicBezTo>
                  <a:pt x="198" y="81"/>
                  <a:pt x="198" y="81"/>
                  <a:pt x="198" y="81"/>
                </a:cubicBezTo>
                <a:cubicBezTo>
                  <a:pt x="203" y="81"/>
                  <a:pt x="210" y="77"/>
                  <a:pt x="212" y="73"/>
                </a:cubicBezTo>
                <a:lnTo>
                  <a:pt x="252" y="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1" name="Oval 49">
            <a:extLst>
              <a:ext uri="{FF2B5EF4-FFF2-40B4-BE49-F238E27FC236}">
                <a16:creationId xmlns:a16="http://schemas.microsoft.com/office/drawing/2014/main" id="{1EA16C40-EA36-4A7A-807A-505378E2D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6918" y="4146990"/>
            <a:ext cx="27275" cy="24245"/>
          </a:xfrm>
          <a:prstGeom prst="ellipse">
            <a:avLst/>
          </a:prstGeom>
          <a:solidFill>
            <a:srgbClr val="EBD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2" name="Oval 50">
            <a:extLst>
              <a:ext uri="{FF2B5EF4-FFF2-40B4-BE49-F238E27FC236}">
                <a16:creationId xmlns:a16="http://schemas.microsoft.com/office/drawing/2014/main" id="{8E95F446-47E5-4840-B1D8-A0298117B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3987" y="4151028"/>
            <a:ext cx="13134" cy="16163"/>
          </a:xfrm>
          <a:prstGeom prst="ellipse">
            <a:avLst/>
          </a:prstGeom>
          <a:solidFill>
            <a:srgbClr val="7754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3" name="Oval 51">
            <a:extLst>
              <a:ext uri="{FF2B5EF4-FFF2-40B4-BE49-F238E27FC236}">
                <a16:creationId xmlns:a16="http://schemas.microsoft.com/office/drawing/2014/main" id="{2B2B1E51-AE03-4B50-8A61-7DE0DF599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7019" y="4157090"/>
            <a:ext cx="7071" cy="4040"/>
          </a:xfrm>
          <a:prstGeom prst="ellipse">
            <a:avLst/>
          </a:prstGeom>
          <a:solidFill>
            <a:srgbClr val="543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4" name="Oval 52">
            <a:extLst>
              <a:ext uri="{FF2B5EF4-FFF2-40B4-BE49-F238E27FC236}">
                <a16:creationId xmlns:a16="http://schemas.microsoft.com/office/drawing/2014/main" id="{0488EF53-FA2E-4A9F-97B9-5C5D1E7C2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9846" y="4129816"/>
            <a:ext cx="44449" cy="44449"/>
          </a:xfrm>
          <a:prstGeom prst="ellipse">
            <a:avLst/>
          </a:prstGeom>
          <a:solidFill>
            <a:srgbClr val="7754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5" name="Oval 53">
            <a:extLst>
              <a:ext uri="{FF2B5EF4-FFF2-40B4-BE49-F238E27FC236}">
                <a16:creationId xmlns:a16="http://schemas.microsoft.com/office/drawing/2014/main" id="{AD6E74B7-6875-4FB6-B99B-185BEA308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886" y="4136886"/>
            <a:ext cx="34348" cy="34348"/>
          </a:xfrm>
          <a:prstGeom prst="ellipse">
            <a:avLst/>
          </a:prstGeom>
          <a:solidFill>
            <a:srgbClr val="EBD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6" name="Oval 55">
            <a:extLst>
              <a:ext uri="{FF2B5EF4-FFF2-40B4-BE49-F238E27FC236}">
                <a16:creationId xmlns:a16="http://schemas.microsoft.com/office/drawing/2014/main" id="{E246BE95-0D65-4D2A-A675-1BA768C24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3877" y="3977274"/>
            <a:ext cx="233357" cy="23436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7" name="Oval 56">
            <a:extLst>
              <a:ext uri="{FF2B5EF4-FFF2-40B4-BE49-F238E27FC236}">
                <a16:creationId xmlns:a16="http://schemas.microsoft.com/office/drawing/2014/main" id="{B68D8CB1-2424-40F6-9D74-3AA18D3DD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3977" y="3987375"/>
            <a:ext cx="213152" cy="211133"/>
          </a:xfrm>
          <a:prstGeom prst="ellipse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248" name="Oval 57">
            <a:extLst>
              <a:ext uri="{FF2B5EF4-FFF2-40B4-BE49-F238E27FC236}">
                <a16:creationId xmlns:a16="http://schemas.microsoft.com/office/drawing/2014/main" id="{05F52760-4FCB-463D-AD6A-51D5FD236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8428" y="4031826"/>
            <a:ext cx="127286" cy="1252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8A15AC-0EC9-445C-A7B2-B4E4EF32EBBF}"/>
              </a:ext>
            </a:extLst>
          </p:cNvPr>
          <p:cNvGrpSpPr/>
          <p:nvPr/>
        </p:nvGrpSpPr>
        <p:grpSpPr>
          <a:xfrm>
            <a:off x="9590176" y="2641968"/>
            <a:ext cx="903951" cy="1753996"/>
            <a:chOff x="7668089" y="2695445"/>
            <a:chExt cx="927130" cy="1798971"/>
          </a:xfrm>
        </p:grpSpPr>
        <p:sp>
          <p:nvSpPr>
            <p:cNvPr id="304" name="Freeform 16">
              <a:extLst>
                <a:ext uri="{FF2B5EF4-FFF2-40B4-BE49-F238E27FC236}">
                  <a16:creationId xmlns:a16="http://schemas.microsoft.com/office/drawing/2014/main" id="{0D73E0E5-28B7-4B23-9DDC-D1822061D503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212738" y="3350559"/>
              <a:ext cx="253846" cy="282857"/>
            </a:xfrm>
            <a:custGeom>
              <a:avLst/>
              <a:gdLst>
                <a:gd name="T0" fmla="*/ 72 w 72"/>
                <a:gd name="T1" fmla="*/ 73 h 81"/>
                <a:gd name="T2" fmla="*/ 49 w 72"/>
                <a:gd name="T3" fmla="*/ 77 h 81"/>
                <a:gd name="T4" fmla="*/ 5 w 72"/>
                <a:gd name="T5" fmla="*/ 47 h 81"/>
                <a:gd name="T6" fmla="*/ 3 w 72"/>
                <a:gd name="T7" fmla="*/ 33 h 81"/>
                <a:gd name="T8" fmla="*/ 25 w 72"/>
                <a:gd name="T9" fmla="*/ 0 h 81"/>
                <a:gd name="T10" fmla="*/ 27 w 72"/>
                <a:gd name="T11" fmla="*/ 12 h 81"/>
                <a:gd name="T12" fmla="*/ 14 w 72"/>
                <a:gd name="T13" fmla="*/ 31 h 81"/>
                <a:gd name="T14" fmla="*/ 17 w 72"/>
                <a:gd name="T15" fmla="*/ 45 h 81"/>
                <a:gd name="T16" fmla="*/ 47 w 72"/>
                <a:gd name="T17" fmla="*/ 65 h 81"/>
                <a:gd name="T18" fmla="*/ 70 w 72"/>
                <a:gd name="T19" fmla="*/ 61 h 81"/>
                <a:gd name="T20" fmla="*/ 72 w 72"/>
                <a:gd name="T21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81">
                  <a:moveTo>
                    <a:pt x="72" y="73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29" y="81"/>
                    <a:pt x="9" y="68"/>
                    <a:pt x="5" y="4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18"/>
                    <a:pt x="10" y="3"/>
                    <a:pt x="25" y="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8" y="13"/>
                    <a:pt x="12" y="22"/>
                    <a:pt x="14" y="31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20" y="59"/>
                    <a:pt x="33" y="68"/>
                    <a:pt x="47" y="65"/>
                  </a:cubicBezTo>
                  <a:cubicBezTo>
                    <a:pt x="70" y="61"/>
                    <a:pt x="70" y="61"/>
                    <a:pt x="70" y="61"/>
                  </a:cubicBezTo>
                  <a:lnTo>
                    <a:pt x="72" y="73"/>
                  </a:lnTo>
                  <a:close/>
                </a:path>
              </a:pathLst>
            </a:custGeom>
            <a:solidFill>
              <a:srgbClr val="505050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A0CA673F-9521-4F05-B6DB-251AB66F196B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096732" y="4236426"/>
              <a:ext cx="221726" cy="257990"/>
            </a:xfrm>
            <a:custGeom>
              <a:avLst/>
              <a:gdLst>
                <a:gd name="T0" fmla="*/ 50 w 63"/>
                <a:gd name="T1" fmla="*/ 74 h 74"/>
                <a:gd name="T2" fmla="*/ 49 w 63"/>
                <a:gd name="T3" fmla="*/ 74 h 74"/>
                <a:gd name="T4" fmla="*/ 37 w 63"/>
                <a:gd name="T5" fmla="*/ 62 h 74"/>
                <a:gd name="T6" fmla="*/ 11 w 63"/>
                <a:gd name="T7" fmla="*/ 25 h 74"/>
                <a:gd name="T8" fmla="*/ 1 w 63"/>
                <a:gd name="T9" fmla="*/ 11 h 74"/>
                <a:gd name="T10" fmla="*/ 14 w 63"/>
                <a:gd name="T11" fmla="*/ 1 h 74"/>
                <a:gd name="T12" fmla="*/ 61 w 63"/>
                <a:gd name="T13" fmla="*/ 63 h 74"/>
                <a:gd name="T14" fmla="*/ 50 w 63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4">
                  <a:moveTo>
                    <a:pt x="50" y="74"/>
                  </a:moveTo>
                  <a:cubicBezTo>
                    <a:pt x="50" y="74"/>
                    <a:pt x="49" y="74"/>
                    <a:pt x="49" y="74"/>
                  </a:cubicBezTo>
                  <a:cubicBezTo>
                    <a:pt x="43" y="74"/>
                    <a:pt x="37" y="69"/>
                    <a:pt x="37" y="62"/>
                  </a:cubicBezTo>
                  <a:cubicBezTo>
                    <a:pt x="38" y="30"/>
                    <a:pt x="12" y="25"/>
                    <a:pt x="11" y="25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2" y="5"/>
                    <a:pt x="8" y="0"/>
                    <a:pt x="14" y="1"/>
                  </a:cubicBezTo>
                  <a:cubicBezTo>
                    <a:pt x="31" y="4"/>
                    <a:pt x="63" y="20"/>
                    <a:pt x="61" y="63"/>
                  </a:cubicBezTo>
                  <a:cubicBezTo>
                    <a:pt x="61" y="69"/>
                    <a:pt x="56" y="74"/>
                    <a:pt x="50" y="74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id="{6644B742-224F-44F5-964B-01DF1B27186E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215604" y="3352240"/>
              <a:ext cx="199969" cy="747032"/>
            </a:xfrm>
            <a:custGeom>
              <a:avLst/>
              <a:gdLst>
                <a:gd name="T0" fmla="*/ 0 w 57"/>
                <a:gd name="T1" fmla="*/ 23 h 214"/>
                <a:gd name="T2" fmla="*/ 28 w 57"/>
                <a:gd name="T3" fmla="*/ 214 h 214"/>
                <a:gd name="T4" fmla="*/ 57 w 57"/>
                <a:gd name="T5" fmla="*/ 206 h 214"/>
                <a:gd name="T6" fmla="*/ 53 w 57"/>
                <a:gd name="T7" fmla="*/ 6 h 214"/>
                <a:gd name="T8" fmla="*/ 40 w 57"/>
                <a:gd name="T9" fmla="*/ 0 h 214"/>
                <a:gd name="T10" fmla="*/ 0 w 57"/>
                <a:gd name="T11" fmla="*/ 2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14">
                  <a:moveTo>
                    <a:pt x="0" y="23"/>
                  </a:moveTo>
                  <a:cubicBezTo>
                    <a:pt x="0" y="23"/>
                    <a:pt x="3" y="166"/>
                    <a:pt x="28" y="214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16" name="Freeform 7">
              <a:extLst>
                <a:ext uri="{FF2B5EF4-FFF2-40B4-BE49-F238E27FC236}">
                  <a16:creationId xmlns:a16="http://schemas.microsoft.com/office/drawing/2014/main" id="{30F4ED54-542F-43CD-A70C-D9D8C02EB7EA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141405" y="3743253"/>
              <a:ext cx="453814" cy="651710"/>
            </a:xfrm>
            <a:custGeom>
              <a:avLst/>
              <a:gdLst>
                <a:gd name="T0" fmla="*/ 94 w 129"/>
                <a:gd name="T1" fmla="*/ 185 h 187"/>
                <a:gd name="T2" fmla="*/ 35 w 129"/>
                <a:gd name="T3" fmla="*/ 186 h 187"/>
                <a:gd name="T4" fmla="*/ 4 w 129"/>
                <a:gd name="T5" fmla="*/ 148 h 187"/>
                <a:gd name="T6" fmla="*/ 33 w 129"/>
                <a:gd name="T7" fmla="*/ 25 h 187"/>
                <a:gd name="T8" fmla="*/ 62 w 129"/>
                <a:gd name="T9" fmla="*/ 1 h 187"/>
                <a:gd name="T10" fmla="*/ 62 w 129"/>
                <a:gd name="T11" fmla="*/ 1 h 187"/>
                <a:gd name="T12" fmla="*/ 93 w 129"/>
                <a:gd name="T13" fmla="*/ 24 h 187"/>
                <a:gd name="T14" fmla="*/ 124 w 129"/>
                <a:gd name="T15" fmla="*/ 146 h 187"/>
                <a:gd name="T16" fmla="*/ 94 w 129"/>
                <a:gd name="T17" fmla="*/ 18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87">
                  <a:moveTo>
                    <a:pt x="94" y="185"/>
                  </a:moveTo>
                  <a:cubicBezTo>
                    <a:pt x="35" y="186"/>
                    <a:pt x="35" y="186"/>
                    <a:pt x="35" y="186"/>
                  </a:cubicBezTo>
                  <a:cubicBezTo>
                    <a:pt x="15" y="187"/>
                    <a:pt x="0" y="168"/>
                    <a:pt x="4" y="148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6" y="11"/>
                    <a:pt x="48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77" y="0"/>
                    <a:pt x="90" y="10"/>
                    <a:pt x="93" y="24"/>
                  </a:cubicBezTo>
                  <a:cubicBezTo>
                    <a:pt x="124" y="146"/>
                    <a:pt x="124" y="146"/>
                    <a:pt x="124" y="146"/>
                  </a:cubicBezTo>
                  <a:cubicBezTo>
                    <a:pt x="129" y="166"/>
                    <a:pt x="114" y="185"/>
                    <a:pt x="94" y="185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26" name="Freeform 11">
              <a:extLst>
                <a:ext uri="{FF2B5EF4-FFF2-40B4-BE49-F238E27FC236}">
                  <a16:creationId xmlns:a16="http://schemas.microsoft.com/office/drawing/2014/main" id="{B7EA2208-0AA6-4735-BF7B-A7B3117320AC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308261" y="4028417"/>
              <a:ext cx="168885" cy="163705"/>
            </a:xfrm>
            <a:custGeom>
              <a:avLst/>
              <a:gdLst>
                <a:gd name="T0" fmla="*/ 47 w 48"/>
                <a:gd name="T1" fmla="*/ 23 h 47"/>
                <a:gd name="T2" fmla="*/ 24 w 48"/>
                <a:gd name="T3" fmla="*/ 47 h 47"/>
                <a:gd name="T4" fmla="*/ 0 w 48"/>
                <a:gd name="T5" fmla="*/ 24 h 47"/>
                <a:gd name="T6" fmla="*/ 23 w 48"/>
                <a:gd name="T7" fmla="*/ 0 h 47"/>
                <a:gd name="T8" fmla="*/ 47 w 48"/>
                <a:gd name="T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7">
                  <a:moveTo>
                    <a:pt x="47" y="23"/>
                  </a:moveTo>
                  <a:cubicBezTo>
                    <a:pt x="48" y="36"/>
                    <a:pt x="37" y="47"/>
                    <a:pt x="24" y="47"/>
                  </a:cubicBezTo>
                  <a:cubicBezTo>
                    <a:pt x="11" y="47"/>
                    <a:pt x="1" y="37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6" y="0"/>
                    <a:pt x="47" y="10"/>
                    <a:pt x="47" y="23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27" name="Freeform 12">
              <a:extLst>
                <a:ext uri="{FF2B5EF4-FFF2-40B4-BE49-F238E27FC236}">
                  <a16:creationId xmlns:a16="http://schemas.microsoft.com/office/drawing/2014/main" id="{D386AFFB-F248-4C48-8C21-C3A9790CD596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325676" y="4042942"/>
              <a:ext cx="133658" cy="132621"/>
            </a:xfrm>
            <a:custGeom>
              <a:avLst/>
              <a:gdLst>
                <a:gd name="T0" fmla="*/ 38 w 38"/>
                <a:gd name="T1" fmla="*/ 19 h 38"/>
                <a:gd name="T2" fmla="*/ 19 w 38"/>
                <a:gd name="T3" fmla="*/ 38 h 38"/>
                <a:gd name="T4" fmla="*/ 0 w 38"/>
                <a:gd name="T5" fmla="*/ 20 h 38"/>
                <a:gd name="T6" fmla="*/ 18 w 38"/>
                <a:gd name="T7" fmla="*/ 1 h 38"/>
                <a:gd name="T8" fmla="*/ 38 w 38"/>
                <a:gd name="T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cubicBezTo>
                    <a:pt x="38" y="29"/>
                    <a:pt x="30" y="38"/>
                    <a:pt x="19" y="38"/>
                  </a:cubicBezTo>
                  <a:cubicBezTo>
                    <a:pt x="9" y="38"/>
                    <a:pt x="0" y="30"/>
                    <a:pt x="0" y="20"/>
                  </a:cubicBezTo>
                  <a:cubicBezTo>
                    <a:pt x="0" y="9"/>
                    <a:pt x="8" y="1"/>
                    <a:pt x="18" y="1"/>
                  </a:cubicBezTo>
                  <a:cubicBezTo>
                    <a:pt x="29" y="0"/>
                    <a:pt x="37" y="9"/>
                    <a:pt x="38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28" name="Freeform 15">
              <a:extLst>
                <a:ext uri="{FF2B5EF4-FFF2-40B4-BE49-F238E27FC236}">
                  <a16:creationId xmlns:a16="http://schemas.microsoft.com/office/drawing/2014/main" id="{1A425AAC-4A2A-40BB-A8C9-5CA9AA7CE074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7790410" y="2715304"/>
              <a:ext cx="461067" cy="655855"/>
            </a:xfrm>
            <a:custGeom>
              <a:avLst/>
              <a:gdLst>
                <a:gd name="T0" fmla="*/ 74 w 131"/>
                <a:gd name="T1" fmla="*/ 0 h 188"/>
                <a:gd name="T2" fmla="*/ 1 w 131"/>
                <a:gd name="T3" fmla="*/ 179 h 188"/>
                <a:gd name="T4" fmla="*/ 38 w 131"/>
                <a:gd name="T5" fmla="*/ 188 h 188"/>
                <a:gd name="T6" fmla="*/ 125 w 131"/>
                <a:gd name="T7" fmla="*/ 85 h 188"/>
                <a:gd name="T8" fmla="*/ 131 w 131"/>
                <a:gd name="T9" fmla="*/ 2 h 188"/>
                <a:gd name="T10" fmla="*/ 74 w 131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88">
                  <a:moveTo>
                    <a:pt x="74" y="0"/>
                  </a:moveTo>
                  <a:cubicBezTo>
                    <a:pt x="74" y="0"/>
                    <a:pt x="0" y="125"/>
                    <a:pt x="1" y="179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31" y="2"/>
                    <a:pt x="131" y="2"/>
                    <a:pt x="131" y="2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31" name="Freeform 17">
              <a:extLst>
                <a:ext uri="{FF2B5EF4-FFF2-40B4-BE49-F238E27FC236}">
                  <a16:creationId xmlns:a16="http://schemas.microsoft.com/office/drawing/2014/main" id="{FAF19A63-0C2F-4407-9841-C2EDD7B6A81E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083808" y="3185102"/>
              <a:ext cx="317048" cy="313940"/>
            </a:xfrm>
            <a:custGeom>
              <a:avLst/>
              <a:gdLst>
                <a:gd name="T0" fmla="*/ 85 w 90"/>
                <a:gd name="T1" fmla="*/ 37 h 90"/>
                <a:gd name="T2" fmla="*/ 53 w 90"/>
                <a:gd name="T3" fmla="*/ 85 h 90"/>
                <a:gd name="T4" fmla="*/ 5 w 90"/>
                <a:gd name="T5" fmla="*/ 53 h 90"/>
                <a:gd name="T6" fmla="*/ 37 w 90"/>
                <a:gd name="T7" fmla="*/ 5 h 90"/>
                <a:gd name="T8" fmla="*/ 85 w 90"/>
                <a:gd name="T9" fmla="*/ 3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85" y="37"/>
                  </a:moveTo>
                  <a:cubicBezTo>
                    <a:pt x="90" y="59"/>
                    <a:pt x="75" y="81"/>
                    <a:pt x="53" y="85"/>
                  </a:cubicBezTo>
                  <a:cubicBezTo>
                    <a:pt x="31" y="90"/>
                    <a:pt x="9" y="75"/>
                    <a:pt x="5" y="53"/>
                  </a:cubicBezTo>
                  <a:cubicBezTo>
                    <a:pt x="0" y="31"/>
                    <a:pt x="15" y="9"/>
                    <a:pt x="37" y="5"/>
                  </a:cubicBezTo>
                  <a:cubicBezTo>
                    <a:pt x="59" y="0"/>
                    <a:pt x="81" y="15"/>
                    <a:pt x="85" y="37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32" name="Freeform 18">
              <a:extLst>
                <a:ext uri="{FF2B5EF4-FFF2-40B4-BE49-F238E27FC236}">
                  <a16:creationId xmlns:a16="http://schemas.microsoft.com/office/drawing/2014/main" id="{4DCA37B4-7E18-4425-8F2B-07FE0C39D2E7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175911" y="3275155"/>
              <a:ext cx="133658" cy="132621"/>
            </a:xfrm>
            <a:custGeom>
              <a:avLst/>
              <a:gdLst>
                <a:gd name="T0" fmla="*/ 2 w 38"/>
                <a:gd name="T1" fmla="*/ 22 h 38"/>
                <a:gd name="T2" fmla="*/ 22 w 38"/>
                <a:gd name="T3" fmla="*/ 36 h 38"/>
                <a:gd name="T4" fmla="*/ 36 w 38"/>
                <a:gd name="T5" fmla="*/ 16 h 38"/>
                <a:gd name="T6" fmla="*/ 16 w 38"/>
                <a:gd name="T7" fmla="*/ 2 h 38"/>
                <a:gd name="T8" fmla="*/ 2 w 38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" y="22"/>
                  </a:moveTo>
                  <a:cubicBezTo>
                    <a:pt x="4" y="32"/>
                    <a:pt x="13" y="38"/>
                    <a:pt x="22" y="36"/>
                  </a:cubicBezTo>
                  <a:cubicBezTo>
                    <a:pt x="32" y="34"/>
                    <a:pt x="38" y="25"/>
                    <a:pt x="36" y="16"/>
                  </a:cubicBezTo>
                  <a:cubicBezTo>
                    <a:pt x="34" y="6"/>
                    <a:pt x="25" y="0"/>
                    <a:pt x="16" y="2"/>
                  </a:cubicBezTo>
                  <a:cubicBezTo>
                    <a:pt x="6" y="4"/>
                    <a:pt x="0" y="13"/>
                    <a:pt x="2" y="22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BA9D6C9-5E00-4D14-BCD3-BB4958000E89}"/>
                </a:ext>
              </a:extLst>
            </p:cNvPr>
            <p:cNvGrpSpPr/>
            <p:nvPr/>
          </p:nvGrpSpPr>
          <p:grpSpPr>
            <a:xfrm rot="20937747">
              <a:off x="7668089" y="2695445"/>
              <a:ext cx="372998" cy="369890"/>
              <a:chOff x="4166446" y="1077383"/>
              <a:chExt cx="571500" cy="566738"/>
            </a:xfrm>
          </p:grpSpPr>
          <p:sp>
            <p:nvSpPr>
              <p:cNvPr id="334" name="Oval 63">
                <a:extLst>
                  <a:ext uri="{FF2B5EF4-FFF2-40B4-BE49-F238E27FC236}">
                    <a16:creationId xmlns:a16="http://schemas.microsoft.com/office/drawing/2014/main" id="{5A878D1F-A278-4FD9-AF31-F10C145DA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166446" y="1077383"/>
                <a:ext cx="571500" cy="566738"/>
              </a:xfrm>
              <a:prstGeom prst="ellipse">
                <a:avLst/>
              </a:prstGeom>
              <a:solidFill>
                <a:srgbClr val="505050">
                  <a:lumMod val="7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5" name="Oval 64">
                <a:extLst>
                  <a:ext uri="{FF2B5EF4-FFF2-40B4-BE49-F238E27FC236}">
                    <a16:creationId xmlns:a16="http://schemas.microsoft.com/office/drawing/2014/main" id="{CA103FFB-8B01-4447-8263-5F30D5EF5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20421" y="1126595"/>
                <a:ext cx="463550" cy="46513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336" name="Oval 65">
                <a:extLst>
                  <a:ext uri="{FF2B5EF4-FFF2-40B4-BE49-F238E27FC236}">
                    <a16:creationId xmlns:a16="http://schemas.microsoft.com/office/drawing/2014/main" id="{E1563CAB-2231-4044-BE47-A4E1004F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64871" y="1174220"/>
                <a:ext cx="376238" cy="3746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93E95964-4CAC-408C-85CE-E8AF61609942}"/>
              </a:ext>
            </a:extLst>
          </p:cNvPr>
          <p:cNvGrpSpPr/>
          <p:nvPr/>
        </p:nvGrpSpPr>
        <p:grpSpPr>
          <a:xfrm>
            <a:off x="8336326" y="4477325"/>
            <a:ext cx="644509" cy="2169913"/>
            <a:chOff x="2159529" y="3980920"/>
            <a:chExt cx="1012825" cy="3409950"/>
          </a:xfrm>
        </p:grpSpPr>
        <p:sp>
          <p:nvSpPr>
            <p:cNvPr id="273" name="Freeform 13">
              <a:extLst>
                <a:ext uri="{FF2B5EF4-FFF2-40B4-BE49-F238E27FC236}">
                  <a16:creationId xmlns:a16="http://schemas.microsoft.com/office/drawing/2014/main" id="{4D0DE4D1-FE3D-42C0-A311-C0599485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529" y="7006695"/>
              <a:ext cx="1012825" cy="384175"/>
            </a:xfrm>
            <a:custGeom>
              <a:avLst/>
              <a:gdLst>
                <a:gd name="T0" fmla="*/ 32 w 188"/>
                <a:gd name="T1" fmla="*/ 0 h 72"/>
                <a:gd name="T2" fmla="*/ 0 w 188"/>
                <a:gd name="T3" fmla="*/ 33 h 72"/>
                <a:gd name="T4" fmla="*/ 0 w 188"/>
                <a:gd name="T5" fmla="*/ 39 h 72"/>
                <a:gd name="T6" fmla="*/ 3 w 188"/>
                <a:gd name="T7" fmla="*/ 53 h 72"/>
                <a:gd name="T8" fmla="*/ 32 w 188"/>
                <a:gd name="T9" fmla="*/ 72 h 72"/>
                <a:gd name="T10" fmla="*/ 180 w 188"/>
                <a:gd name="T11" fmla="*/ 72 h 72"/>
                <a:gd name="T12" fmla="*/ 188 w 188"/>
                <a:gd name="T13" fmla="*/ 64 h 72"/>
                <a:gd name="T14" fmla="*/ 188 w 188"/>
                <a:gd name="T15" fmla="*/ 53 h 72"/>
                <a:gd name="T16" fmla="*/ 188 w 188"/>
                <a:gd name="T17" fmla="*/ 8 h 72"/>
                <a:gd name="T18" fmla="*/ 180 w 188"/>
                <a:gd name="T19" fmla="*/ 0 h 72"/>
                <a:gd name="T20" fmla="*/ 32 w 188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72">
                  <a:moveTo>
                    <a:pt x="32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1" y="48"/>
                    <a:pt x="3" y="53"/>
                  </a:cubicBezTo>
                  <a:cubicBezTo>
                    <a:pt x="8" y="64"/>
                    <a:pt x="19" y="72"/>
                    <a:pt x="32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5" y="72"/>
                    <a:pt x="188" y="68"/>
                    <a:pt x="188" y="64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3"/>
                    <a:pt x="185" y="0"/>
                    <a:pt x="18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4" name="Freeform 14">
              <a:extLst>
                <a:ext uri="{FF2B5EF4-FFF2-40B4-BE49-F238E27FC236}">
                  <a16:creationId xmlns:a16="http://schemas.microsoft.com/office/drawing/2014/main" id="{AECBEDBC-06CC-4FE6-9056-A15EF256D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404" y="7289270"/>
              <a:ext cx="996950" cy="101600"/>
            </a:xfrm>
            <a:custGeom>
              <a:avLst/>
              <a:gdLst>
                <a:gd name="T0" fmla="*/ 0 w 185"/>
                <a:gd name="T1" fmla="*/ 0 h 19"/>
                <a:gd name="T2" fmla="*/ 29 w 185"/>
                <a:gd name="T3" fmla="*/ 19 h 19"/>
                <a:gd name="T4" fmla="*/ 177 w 185"/>
                <a:gd name="T5" fmla="*/ 19 h 19"/>
                <a:gd name="T6" fmla="*/ 185 w 185"/>
                <a:gd name="T7" fmla="*/ 11 h 19"/>
                <a:gd name="T8" fmla="*/ 185 w 185"/>
                <a:gd name="T9" fmla="*/ 0 h 19"/>
                <a:gd name="T10" fmla="*/ 0 w 18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19">
                  <a:moveTo>
                    <a:pt x="0" y="0"/>
                  </a:moveTo>
                  <a:cubicBezTo>
                    <a:pt x="5" y="11"/>
                    <a:pt x="16" y="19"/>
                    <a:pt x="29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82" y="19"/>
                    <a:pt x="185" y="15"/>
                    <a:pt x="185" y="11"/>
                  </a:cubicBezTo>
                  <a:cubicBezTo>
                    <a:pt x="185" y="0"/>
                    <a:pt x="185" y="0"/>
                    <a:pt x="1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5" name="Freeform 35">
              <a:extLst>
                <a:ext uri="{FF2B5EF4-FFF2-40B4-BE49-F238E27FC236}">
                  <a16:creationId xmlns:a16="http://schemas.microsoft.com/office/drawing/2014/main" id="{831C5B2C-4240-475C-A46E-AA1B6563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279" y="3980920"/>
              <a:ext cx="727075" cy="1463675"/>
            </a:xfrm>
            <a:custGeom>
              <a:avLst/>
              <a:gdLst>
                <a:gd name="T0" fmla="*/ 135 w 135"/>
                <a:gd name="T1" fmla="*/ 9 h 274"/>
                <a:gd name="T2" fmla="*/ 126 w 135"/>
                <a:gd name="T3" fmla="*/ 0 h 274"/>
                <a:gd name="T4" fmla="*/ 58 w 135"/>
                <a:gd name="T5" fmla="*/ 0 h 274"/>
                <a:gd name="T6" fmla="*/ 47 w 135"/>
                <a:gd name="T7" fmla="*/ 9 h 274"/>
                <a:gd name="T8" fmla="*/ 1 w 135"/>
                <a:gd name="T9" fmla="*/ 265 h 274"/>
                <a:gd name="T10" fmla="*/ 9 w 135"/>
                <a:gd name="T11" fmla="*/ 274 h 274"/>
                <a:gd name="T12" fmla="*/ 126 w 135"/>
                <a:gd name="T13" fmla="*/ 274 h 274"/>
                <a:gd name="T14" fmla="*/ 135 w 135"/>
                <a:gd name="T15" fmla="*/ 265 h 274"/>
                <a:gd name="T16" fmla="*/ 135 w 135"/>
                <a:gd name="T17" fmla="*/ 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74">
                  <a:moveTo>
                    <a:pt x="135" y="9"/>
                  </a:moveTo>
                  <a:cubicBezTo>
                    <a:pt x="135" y="4"/>
                    <a:pt x="131" y="0"/>
                    <a:pt x="12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0"/>
                    <a:pt x="48" y="4"/>
                    <a:pt x="47" y="9"/>
                  </a:cubicBezTo>
                  <a:cubicBezTo>
                    <a:pt x="1" y="265"/>
                    <a:pt x="1" y="265"/>
                    <a:pt x="1" y="265"/>
                  </a:cubicBezTo>
                  <a:cubicBezTo>
                    <a:pt x="0" y="270"/>
                    <a:pt x="3" y="274"/>
                    <a:pt x="9" y="274"/>
                  </a:cubicBezTo>
                  <a:cubicBezTo>
                    <a:pt x="126" y="274"/>
                    <a:pt x="126" y="274"/>
                    <a:pt x="126" y="274"/>
                  </a:cubicBezTo>
                  <a:cubicBezTo>
                    <a:pt x="131" y="274"/>
                    <a:pt x="135" y="270"/>
                    <a:pt x="135" y="265"/>
                  </a:cubicBezTo>
                  <a:lnTo>
                    <a:pt x="135" y="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6" name="Oval 41">
              <a:extLst>
                <a:ext uri="{FF2B5EF4-FFF2-40B4-BE49-F238E27FC236}">
                  <a16:creationId xmlns:a16="http://schemas.microsoft.com/office/drawing/2014/main" id="{5BA5DCA4-20F0-460E-8C02-0403C5230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916" y="5060420"/>
              <a:ext cx="247650" cy="2460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E3808C6B-72BC-41B5-B6B1-051323971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444595"/>
              <a:ext cx="731838" cy="236538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40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40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5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C9417FF8-BC5C-40B5-A5EA-ED0E7F9E7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681133"/>
              <a:ext cx="731838" cy="1063625"/>
            </a:xfrm>
            <a:custGeom>
              <a:avLst/>
              <a:gdLst>
                <a:gd name="T0" fmla="*/ 136 w 136"/>
                <a:gd name="T1" fmla="*/ 190 h 199"/>
                <a:gd name="T2" fmla="*/ 127 w 136"/>
                <a:gd name="T3" fmla="*/ 199 h 199"/>
                <a:gd name="T4" fmla="*/ 10 w 136"/>
                <a:gd name="T5" fmla="*/ 199 h 199"/>
                <a:gd name="T6" fmla="*/ 0 w 136"/>
                <a:gd name="T7" fmla="*/ 190 h 199"/>
                <a:gd name="T8" fmla="*/ 0 w 136"/>
                <a:gd name="T9" fmla="*/ 9 h 199"/>
                <a:gd name="T10" fmla="*/ 10 w 136"/>
                <a:gd name="T11" fmla="*/ 0 h 199"/>
                <a:gd name="T12" fmla="*/ 127 w 136"/>
                <a:gd name="T13" fmla="*/ 0 h 199"/>
                <a:gd name="T14" fmla="*/ 136 w 136"/>
                <a:gd name="T15" fmla="*/ 9 h 199"/>
                <a:gd name="T16" fmla="*/ 136 w 136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99">
                  <a:moveTo>
                    <a:pt x="136" y="190"/>
                  </a:moveTo>
                  <a:cubicBezTo>
                    <a:pt x="136" y="195"/>
                    <a:pt x="132" y="199"/>
                    <a:pt x="127" y="199"/>
                  </a:cubicBezTo>
                  <a:cubicBezTo>
                    <a:pt x="10" y="199"/>
                    <a:pt x="10" y="199"/>
                    <a:pt x="10" y="199"/>
                  </a:cubicBezTo>
                  <a:cubicBezTo>
                    <a:pt x="4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2" y="0"/>
                    <a:pt x="136" y="4"/>
                    <a:pt x="136" y="9"/>
                  </a:cubicBezTo>
                  <a:lnTo>
                    <a:pt x="136" y="19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7613A531-41DE-4D35-9146-B48F50834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4" y="6476470"/>
              <a:ext cx="544513" cy="171450"/>
            </a:xfrm>
            <a:custGeom>
              <a:avLst/>
              <a:gdLst>
                <a:gd name="T0" fmla="*/ 0 w 101"/>
                <a:gd name="T1" fmla="*/ 23 h 32"/>
                <a:gd name="T2" fmla="*/ 9 w 101"/>
                <a:gd name="T3" fmla="*/ 32 h 32"/>
                <a:gd name="T4" fmla="*/ 91 w 101"/>
                <a:gd name="T5" fmla="*/ 32 h 32"/>
                <a:gd name="T6" fmla="*/ 101 w 101"/>
                <a:gd name="T7" fmla="*/ 23 h 32"/>
                <a:gd name="T8" fmla="*/ 101 w 101"/>
                <a:gd name="T9" fmla="*/ 9 h 32"/>
                <a:gd name="T10" fmla="*/ 91 w 101"/>
                <a:gd name="T11" fmla="*/ 0 h 32"/>
                <a:gd name="T12" fmla="*/ 9 w 101"/>
                <a:gd name="T13" fmla="*/ 0 h 32"/>
                <a:gd name="T14" fmla="*/ 0 w 101"/>
                <a:gd name="T15" fmla="*/ 9 h 32"/>
                <a:gd name="T16" fmla="*/ 0 w 101"/>
                <a:gd name="T1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32">
                  <a:moveTo>
                    <a:pt x="0" y="23"/>
                  </a:moveTo>
                  <a:cubicBezTo>
                    <a:pt x="0" y="28"/>
                    <a:pt x="4" y="32"/>
                    <a:pt x="9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7" y="32"/>
                    <a:pt x="101" y="28"/>
                    <a:pt x="101" y="2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7" y="0"/>
                    <a:pt x="9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1" name="Freeform 66">
              <a:extLst>
                <a:ext uri="{FF2B5EF4-FFF2-40B4-BE49-F238E27FC236}">
                  <a16:creationId xmlns:a16="http://schemas.microsoft.com/office/drawing/2014/main" id="{56411394-2489-4BC4-A252-49146EBE5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6749520"/>
              <a:ext cx="731838" cy="234950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39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39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4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2" name="Freeform 68">
              <a:extLst>
                <a:ext uri="{FF2B5EF4-FFF2-40B4-BE49-F238E27FC236}">
                  <a16:creationId xmlns:a16="http://schemas.microsoft.com/office/drawing/2014/main" id="{AE6B9009-C341-4EA7-A921-16F2DB829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41" y="7006695"/>
              <a:ext cx="468313" cy="384175"/>
            </a:xfrm>
            <a:custGeom>
              <a:avLst/>
              <a:gdLst>
                <a:gd name="T0" fmla="*/ 33 w 87"/>
                <a:gd name="T1" fmla="*/ 72 h 72"/>
                <a:gd name="T2" fmla="*/ 79 w 87"/>
                <a:gd name="T3" fmla="*/ 72 h 72"/>
                <a:gd name="T4" fmla="*/ 87 w 87"/>
                <a:gd name="T5" fmla="*/ 64 h 72"/>
                <a:gd name="T6" fmla="*/ 87 w 87"/>
                <a:gd name="T7" fmla="*/ 8 h 72"/>
                <a:gd name="T8" fmla="*/ 79 w 87"/>
                <a:gd name="T9" fmla="*/ 0 h 72"/>
                <a:gd name="T10" fmla="*/ 33 w 87"/>
                <a:gd name="T11" fmla="*/ 0 h 72"/>
                <a:gd name="T12" fmla="*/ 0 w 87"/>
                <a:gd name="T13" fmla="*/ 33 h 72"/>
                <a:gd name="T14" fmla="*/ 0 w 87"/>
                <a:gd name="T15" fmla="*/ 39 h 72"/>
                <a:gd name="T16" fmla="*/ 33 w 87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2">
                  <a:moveTo>
                    <a:pt x="33" y="72"/>
                  </a:moveTo>
                  <a:cubicBezTo>
                    <a:pt x="79" y="72"/>
                    <a:pt x="79" y="72"/>
                    <a:pt x="79" y="72"/>
                  </a:cubicBezTo>
                  <a:cubicBezTo>
                    <a:pt x="84" y="72"/>
                    <a:pt x="87" y="68"/>
                    <a:pt x="87" y="64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3"/>
                    <a:pt x="84" y="0"/>
                    <a:pt x="7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7"/>
                    <a:pt x="15" y="72"/>
                    <a:pt x="33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3" name="Freeform 69">
              <a:extLst>
                <a:ext uri="{FF2B5EF4-FFF2-40B4-BE49-F238E27FC236}">
                  <a16:creationId xmlns:a16="http://schemas.microsoft.com/office/drawing/2014/main" id="{384AF18F-C9B4-444A-A86E-35FE42B24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171795"/>
              <a:ext cx="58738" cy="58738"/>
            </a:xfrm>
            <a:custGeom>
              <a:avLst/>
              <a:gdLst>
                <a:gd name="T0" fmla="*/ 8 w 11"/>
                <a:gd name="T1" fmla="*/ 0 h 11"/>
                <a:gd name="T2" fmla="*/ 5 w 11"/>
                <a:gd name="T3" fmla="*/ 0 h 11"/>
                <a:gd name="T4" fmla="*/ 5 w 11"/>
                <a:gd name="T5" fmla="*/ 0 h 11"/>
                <a:gd name="T6" fmla="*/ 0 w 11"/>
                <a:gd name="T7" fmla="*/ 6 h 11"/>
                <a:gd name="T8" fmla="*/ 0 w 11"/>
                <a:gd name="T9" fmla="*/ 8 h 11"/>
                <a:gd name="T10" fmla="*/ 5 w 11"/>
                <a:gd name="T11" fmla="*/ 11 h 11"/>
                <a:gd name="T12" fmla="*/ 5 w 11"/>
                <a:gd name="T13" fmla="*/ 11 h 11"/>
                <a:gd name="T14" fmla="*/ 8 w 11"/>
                <a:gd name="T15" fmla="*/ 11 h 11"/>
                <a:gd name="T16" fmla="*/ 10 w 11"/>
                <a:gd name="T17" fmla="*/ 8 h 11"/>
                <a:gd name="T18" fmla="*/ 11 w 11"/>
                <a:gd name="T19" fmla="*/ 6 h 11"/>
                <a:gd name="T20" fmla="*/ 8 w 11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10"/>
                    <a:pt x="3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10" y="9"/>
                    <a:pt x="10" y="8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3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4" name="Freeform 70">
              <a:extLst>
                <a:ext uri="{FF2B5EF4-FFF2-40B4-BE49-F238E27FC236}">
                  <a16:creationId xmlns:a16="http://schemas.microsoft.com/office/drawing/2014/main" id="{47ABAF02-B5E0-4A63-AFAA-0472F9C1A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214658"/>
              <a:ext cx="53975" cy="15875"/>
            </a:xfrm>
            <a:custGeom>
              <a:avLst/>
              <a:gdLst>
                <a:gd name="T0" fmla="*/ 0 w 10"/>
                <a:gd name="T1" fmla="*/ 0 h 3"/>
                <a:gd name="T2" fmla="*/ 5 w 10"/>
                <a:gd name="T3" fmla="*/ 3 h 3"/>
                <a:gd name="T4" fmla="*/ 5 w 10"/>
                <a:gd name="T5" fmla="*/ 3 h 3"/>
                <a:gd name="T6" fmla="*/ 8 w 10"/>
                <a:gd name="T7" fmla="*/ 3 h 3"/>
                <a:gd name="T8" fmla="*/ 10 w 10"/>
                <a:gd name="T9" fmla="*/ 0 h 3"/>
                <a:gd name="T10" fmla="*/ 0 w 10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cubicBezTo>
                    <a:pt x="1" y="2"/>
                    <a:pt x="3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10" y="1"/>
                    <a:pt x="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5" name="Oval 71">
              <a:extLst>
                <a:ext uri="{FF2B5EF4-FFF2-40B4-BE49-F238E27FC236}">
                  <a16:creationId xmlns:a16="http://schemas.microsoft.com/office/drawing/2014/main" id="{D3DE6F5D-0288-4DE6-AC3A-EE5A6EADF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rgbClr val="6E72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8" name="Oval 72">
              <a:extLst>
                <a:ext uri="{FF2B5EF4-FFF2-40B4-BE49-F238E27FC236}">
                  <a16:creationId xmlns:a16="http://schemas.microsoft.com/office/drawing/2014/main" id="{898B0353-472A-4A9F-B8C3-0549CCC4A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98" name="Oval 73">
              <a:extLst>
                <a:ext uri="{FF2B5EF4-FFF2-40B4-BE49-F238E27FC236}">
                  <a16:creationId xmlns:a16="http://schemas.microsoft.com/office/drawing/2014/main" id="{A547A6A2-6A80-4901-B0B9-BC447BA1D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99" name="Oval 74">
              <a:extLst>
                <a:ext uri="{FF2B5EF4-FFF2-40B4-BE49-F238E27FC236}">
                  <a16:creationId xmlns:a16="http://schemas.microsoft.com/office/drawing/2014/main" id="{6DE91798-D11B-433A-ADDD-B706CCA37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00" name="Oval 41">
              <a:extLst>
                <a:ext uri="{FF2B5EF4-FFF2-40B4-BE49-F238E27FC236}">
                  <a16:creationId xmlns:a16="http://schemas.microsoft.com/office/drawing/2014/main" id="{B596594B-4F6E-4558-B0DA-063F05517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701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03" name="Oval 41">
              <a:extLst>
                <a:ext uri="{FF2B5EF4-FFF2-40B4-BE49-F238E27FC236}">
                  <a16:creationId xmlns:a16="http://schemas.microsoft.com/office/drawing/2014/main" id="{101120D3-A073-4BE6-BCFA-BEC95DD8F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714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A8046BB-3C73-4B9E-AA76-EE4F8E367EED}"/>
              </a:ext>
            </a:extLst>
          </p:cNvPr>
          <p:cNvGrpSpPr/>
          <p:nvPr/>
        </p:nvGrpSpPr>
        <p:grpSpPr>
          <a:xfrm flipH="1">
            <a:off x="9388014" y="4477325"/>
            <a:ext cx="644509" cy="2169913"/>
            <a:chOff x="2159529" y="3980920"/>
            <a:chExt cx="1012825" cy="3409950"/>
          </a:xfrm>
        </p:grpSpPr>
        <p:sp>
          <p:nvSpPr>
            <p:cNvPr id="256" name="Freeform 13">
              <a:extLst>
                <a:ext uri="{FF2B5EF4-FFF2-40B4-BE49-F238E27FC236}">
                  <a16:creationId xmlns:a16="http://schemas.microsoft.com/office/drawing/2014/main" id="{12A43BD6-47AB-4E65-A9AB-6FF72AEF7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529" y="7006695"/>
              <a:ext cx="1012825" cy="384175"/>
            </a:xfrm>
            <a:custGeom>
              <a:avLst/>
              <a:gdLst>
                <a:gd name="T0" fmla="*/ 32 w 188"/>
                <a:gd name="T1" fmla="*/ 0 h 72"/>
                <a:gd name="T2" fmla="*/ 0 w 188"/>
                <a:gd name="T3" fmla="*/ 33 h 72"/>
                <a:gd name="T4" fmla="*/ 0 w 188"/>
                <a:gd name="T5" fmla="*/ 39 h 72"/>
                <a:gd name="T6" fmla="*/ 3 w 188"/>
                <a:gd name="T7" fmla="*/ 53 h 72"/>
                <a:gd name="T8" fmla="*/ 32 w 188"/>
                <a:gd name="T9" fmla="*/ 72 h 72"/>
                <a:gd name="T10" fmla="*/ 180 w 188"/>
                <a:gd name="T11" fmla="*/ 72 h 72"/>
                <a:gd name="T12" fmla="*/ 188 w 188"/>
                <a:gd name="T13" fmla="*/ 64 h 72"/>
                <a:gd name="T14" fmla="*/ 188 w 188"/>
                <a:gd name="T15" fmla="*/ 53 h 72"/>
                <a:gd name="T16" fmla="*/ 188 w 188"/>
                <a:gd name="T17" fmla="*/ 8 h 72"/>
                <a:gd name="T18" fmla="*/ 180 w 188"/>
                <a:gd name="T19" fmla="*/ 0 h 72"/>
                <a:gd name="T20" fmla="*/ 32 w 188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72">
                  <a:moveTo>
                    <a:pt x="32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1" y="48"/>
                    <a:pt x="3" y="53"/>
                  </a:cubicBezTo>
                  <a:cubicBezTo>
                    <a:pt x="8" y="64"/>
                    <a:pt x="19" y="72"/>
                    <a:pt x="32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5" y="72"/>
                    <a:pt x="188" y="68"/>
                    <a:pt x="188" y="64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3"/>
                    <a:pt x="185" y="0"/>
                    <a:pt x="18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57" name="Freeform 14">
              <a:extLst>
                <a:ext uri="{FF2B5EF4-FFF2-40B4-BE49-F238E27FC236}">
                  <a16:creationId xmlns:a16="http://schemas.microsoft.com/office/drawing/2014/main" id="{A8841725-CF5B-435D-BF5D-E3AE047E3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404" y="7289270"/>
              <a:ext cx="996950" cy="101600"/>
            </a:xfrm>
            <a:custGeom>
              <a:avLst/>
              <a:gdLst>
                <a:gd name="T0" fmla="*/ 0 w 185"/>
                <a:gd name="T1" fmla="*/ 0 h 19"/>
                <a:gd name="T2" fmla="*/ 29 w 185"/>
                <a:gd name="T3" fmla="*/ 19 h 19"/>
                <a:gd name="T4" fmla="*/ 177 w 185"/>
                <a:gd name="T5" fmla="*/ 19 h 19"/>
                <a:gd name="T6" fmla="*/ 185 w 185"/>
                <a:gd name="T7" fmla="*/ 11 h 19"/>
                <a:gd name="T8" fmla="*/ 185 w 185"/>
                <a:gd name="T9" fmla="*/ 0 h 19"/>
                <a:gd name="T10" fmla="*/ 0 w 18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19">
                  <a:moveTo>
                    <a:pt x="0" y="0"/>
                  </a:moveTo>
                  <a:cubicBezTo>
                    <a:pt x="5" y="11"/>
                    <a:pt x="16" y="19"/>
                    <a:pt x="29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82" y="19"/>
                    <a:pt x="185" y="15"/>
                    <a:pt x="185" y="11"/>
                  </a:cubicBezTo>
                  <a:cubicBezTo>
                    <a:pt x="185" y="0"/>
                    <a:pt x="185" y="0"/>
                    <a:pt x="1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58" name="Freeform 35">
              <a:extLst>
                <a:ext uri="{FF2B5EF4-FFF2-40B4-BE49-F238E27FC236}">
                  <a16:creationId xmlns:a16="http://schemas.microsoft.com/office/drawing/2014/main" id="{2C1F35B1-D6A2-4BA6-BA6F-3FA85DD20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279" y="3980920"/>
              <a:ext cx="727075" cy="1463675"/>
            </a:xfrm>
            <a:custGeom>
              <a:avLst/>
              <a:gdLst>
                <a:gd name="T0" fmla="*/ 135 w 135"/>
                <a:gd name="T1" fmla="*/ 9 h 274"/>
                <a:gd name="T2" fmla="*/ 126 w 135"/>
                <a:gd name="T3" fmla="*/ 0 h 274"/>
                <a:gd name="T4" fmla="*/ 58 w 135"/>
                <a:gd name="T5" fmla="*/ 0 h 274"/>
                <a:gd name="T6" fmla="*/ 47 w 135"/>
                <a:gd name="T7" fmla="*/ 9 h 274"/>
                <a:gd name="T8" fmla="*/ 1 w 135"/>
                <a:gd name="T9" fmla="*/ 265 h 274"/>
                <a:gd name="T10" fmla="*/ 9 w 135"/>
                <a:gd name="T11" fmla="*/ 274 h 274"/>
                <a:gd name="T12" fmla="*/ 126 w 135"/>
                <a:gd name="T13" fmla="*/ 274 h 274"/>
                <a:gd name="T14" fmla="*/ 135 w 135"/>
                <a:gd name="T15" fmla="*/ 265 h 274"/>
                <a:gd name="T16" fmla="*/ 135 w 135"/>
                <a:gd name="T17" fmla="*/ 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74">
                  <a:moveTo>
                    <a:pt x="135" y="9"/>
                  </a:moveTo>
                  <a:cubicBezTo>
                    <a:pt x="135" y="4"/>
                    <a:pt x="131" y="0"/>
                    <a:pt x="12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0"/>
                    <a:pt x="48" y="4"/>
                    <a:pt x="47" y="9"/>
                  </a:cubicBezTo>
                  <a:cubicBezTo>
                    <a:pt x="1" y="265"/>
                    <a:pt x="1" y="265"/>
                    <a:pt x="1" y="265"/>
                  </a:cubicBezTo>
                  <a:cubicBezTo>
                    <a:pt x="0" y="270"/>
                    <a:pt x="3" y="274"/>
                    <a:pt x="9" y="274"/>
                  </a:cubicBezTo>
                  <a:cubicBezTo>
                    <a:pt x="126" y="274"/>
                    <a:pt x="126" y="274"/>
                    <a:pt x="126" y="274"/>
                  </a:cubicBezTo>
                  <a:cubicBezTo>
                    <a:pt x="131" y="274"/>
                    <a:pt x="135" y="270"/>
                    <a:pt x="135" y="265"/>
                  </a:cubicBezTo>
                  <a:lnTo>
                    <a:pt x="135" y="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59" name="Oval 41">
              <a:extLst>
                <a:ext uri="{FF2B5EF4-FFF2-40B4-BE49-F238E27FC236}">
                  <a16:creationId xmlns:a16="http://schemas.microsoft.com/office/drawing/2014/main" id="{4266A2A4-9E54-43A3-B3CF-2D71B45F2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916" y="5060420"/>
              <a:ext cx="247650" cy="2460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0" name="Freeform 43">
              <a:extLst>
                <a:ext uri="{FF2B5EF4-FFF2-40B4-BE49-F238E27FC236}">
                  <a16:creationId xmlns:a16="http://schemas.microsoft.com/office/drawing/2014/main" id="{FC934F72-C6DD-44B9-A28E-D54ADCE05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444595"/>
              <a:ext cx="731838" cy="236538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40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40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5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1" name="Freeform 45">
              <a:extLst>
                <a:ext uri="{FF2B5EF4-FFF2-40B4-BE49-F238E27FC236}">
                  <a16:creationId xmlns:a16="http://schemas.microsoft.com/office/drawing/2014/main" id="{EAB63CA0-EF68-417A-A4FD-D994564E5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681133"/>
              <a:ext cx="731838" cy="1063625"/>
            </a:xfrm>
            <a:custGeom>
              <a:avLst/>
              <a:gdLst>
                <a:gd name="T0" fmla="*/ 136 w 136"/>
                <a:gd name="T1" fmla="*/ 190 h 199"/>
                <a:gd name="T2" fmla="*/ 127 w 136"/>
                <a:gd name="T3" fmla="*/ 199 h 199"/>
                <a:gd name="T4" fmla="*/ 10 w 136"/>
                <a:gd name="T5" fmla="*/ 199 h 199"/>
                <a:gd name="T6" fmla="*/ 0 w 136"/>
                <a:gd name="T7" fmla="*/ 190 h 199"/>
                <a:gd name="T8" fmla="*/ 0 w 136"/>
                <a:gd name="T9" fmla="*/ 9 h 199"/>
                <a:gd name="T10" fmla="*/ 10 w 136"/>
                <a:gd name="T11" fmla="*/ 0 h 199"/>
                <a:gd name="T12" fmla="*/ 127 w 136"/>
                <a:gd name="T13" fmla="*/ 0 h 199"/>
                <a:gd name="T14" fmla="*/ 136 w 136"/>
                <a:gd name="T15" fmla="*/ 9 h 199"/>
                <a:gd name="T16" fmla="*/ 136 w 136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99">
                  <a:moveTo>
                    <a:pt x="136" y="190"/>
                  </a:moveTo>
                  <a:cubicBezTo>
                    <a:pt x="136" y="195"/>
                    <a:pt x="132" y="199"/>
                    <a:pt x="127" y="199"/>
                  </a:cubicBezTo>
                  <a:cubicBezTo>
                    <a:pt x="10" y="199"/>
                    <a:pt x="10" y="199"/>
                    <a:pt x="10" y="199"/>
                  </a:cubicBezTo>
                  <a:cubicBezTo>
                    <a:pt x="4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2" y="0"/>
                    <a:pt x="136" y="4"/>
                    <a:pt x="136" y="9"/>
                  </a:cubicBezTo>
                  <a:lnTo>
                    <a:pt x="136" y="19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2" name="Freeform 47">
              <a:extLst>
                <a:ext uri="{FF2B5EF4-FFF2-40B4-BE49-F238E27FC236}">
                  <a16:creationId xmlns:a16="http://schemas.microsoft.com/office/drawing/2014/main" id="{C2778E03-BDA9-4F34-8DC8-030A7CF82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4" y="6476470"/>
              <a:ext cx="544513" cy="171450"/>
            </a:xfrm>
            <a:custGeom>
              <a:avLst/>
              <a:gdLst>
                <a:gd name="T0" fmla="*/ 0 w 101"/>
                <a:gd name="T1" fmla="*/ 23 h 32"/>
                <a:gd name="T2" fmla="*/ 9 w 101"/>
                <a:gd name="T3" fmla="*/ 32 h 32"/>
                <a:gd name="T4" fmla="*/ 91 w 101"/>
                <a:gd name="T5" fmla="*/ 32 h 32"/>
                <a:gd name="T6" fmla="*/ 101 w 101"/>
                <a:gd name="T7" fmla="*/ 23 h 32"/>
                <a:gd name="T8" fmla="*/ 101 w 101"/>
                <a:gd name="T9" fmla="*/ 9 h 32"/>
                <a:gd name="T10" fmla="*/ 91 w 101"/>
                <a:gd name="T11" fmla="*/ 0 h 32"/>
                <a:gd name="T12" fmla="*/ 9 w 101"/>
                <a:gd name="T13" fmla="*/ 0 h 32"/>
                <a:gd name="T14" fmla="*/ 0 w 101"/>
                <a:gd name="T15" fmla="*/ 9 h 32"/>
                <a:gd name="T16" fmla="*/ 0 w 101"/>
                <a:gd name="T1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32">
                  <a:moveTo>
                    <a:pt x="0" y="23"/>
                  </a:moveTo>
                  <a:cubicBezTo>
                    <a:pt x="0" y="28"/>
                    <a:pt x="4" y="32"/>
                    <a:pt x="9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7" y="32"/>
                    <a:pt x="101" y="28"/>
                    <a:pt x="101" y="2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7" y="0"/>
                    <a:pt x="9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3" name="Freeform 66">
              <a:extLst>
                <a:ext uri="{FF2B5EF4-FFF2-40B4-BE49-F238E27FC236}">
                  <a16:creationId xmlns:a16="http://schemas.microsoft.com/office/drawing/2014/main" id="{378DE05C-C820-4FE8-8FF8-9A65B74D3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6749520"/>
              <a:ext cx="731838" cy="234950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39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39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4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4" name="Freeform 68">
              <a:extLst>
                <a:ext uri="{FF2B5EF4-FFF2-40B4-BE49-F238E27FC236}">
                  <a16:creationId xmlns:a16="http://schemas.microsoft.com/office/drawing/2014/main" id="{8F7D5260-1DF3-4522-9D86-D21DF08A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41" y="7006695"/>
              <a:ext cx="468313" cy="384175"/>
            </a:xfrm>
            <a:custGeom>
              <a:avLst/>
              <a:gdLst>
                <a:gd name="T0" fmla="*/ 33 w 87"/>
                <a:gd name="T1" fmla="*/ 72 h 72"/>
                <a:gd name="T2" fmla="*/ 79 w 87"/>
                <a:gd name="T3" fmla="*/ 72 h 72"/>
                <a:gd name="T4" fmla="*/ 87 w 87"/>
                <a:gd name="T5" fmla="*/ 64 h 72"/>
                <a:gd name="T6" fmla="*/ 87 w 87"/>
                <a:gd name="T7" fmla="*/ 8 h 72"/>
                <a:gd name="T8" fmla="*/ 79 w 87"/>
                <a:gd name="T9" fmla="*/ 0 h 72"/>
                <a:gd name="T10" fmla="*/ 33 w 87"/>
                <a:gd name="T11" fmla="*/ 0 h 72"/>
                <a:gd name="T12" fmla="*/ 0 w 87"/>
                <a:gd name="T13" fmla="*/ 33 h 72"/>
                <a:gd name="T14" fmla="*/ 0 w 87"/>
                <a:gd name="T15" fmla="*/ 39 h 72"/>
                <a:gd name="T16" fmla="*/ 33 w 87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2">
                  <a:moveTo>
                    <a:pt x="33" y="72"/>
                  </a:moveTo>
                  <a:cubicBezTo>
                    <a:pt x="79" y="72"/>
                    <a:pt x="79" y="72"/>
                    <a:pt x="79" y="72"/>
                  </a:cubicBezTo>
                  <a:cubicBezTo>
                    <a:pt x="84" y="72"/>
                    <a:pt x="87" y="68"/>
                    <a:pt x="87" y="64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3"/>
                    <a:pt x="84" y="0"/>
                    <a:pt x="7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7"/>
                    <a:pt x="15" y="72"/>
                    <a:pt x="33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5" name="Freeform 69">
              <a:extLst>
                <a:ext uri="{FF2B5EF4-FFF2-40B4-BE49-F238E27FC236}">
                  <a16:creationId xmlns:a16="http://schemas.microsoft.com/office/drawing/2014/main" id="{CF0F133F-C4A4-4003-984A-0EB7574E5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171795"/>
              <a:ext cx="58738" cy="58738"/>
            </a:xfrm>
            <a:custGeom>
              <a:avLst/>
              <a:gdLst>
                <a:gd name="T0" fmla="*/ 8 w 11"/>
                <a:gd name="T1" fmla="*/ 0 h 11"/>
                <a:gd name="T2" fmla="*/ 5 w 11"/>
                <a:gd name="T3" fmla="*/ 0 h 11"/>
                <a:gd name="T4" fmla="*/ 5 w 11"/>
                <a:gd name="T5" fmla="*/ 0 h 11"/>
                <a:gd name="T6" fmla="*/ 0 w 11"/>
                <a:gd name="T7" fmla="*/ 6 h 11"/>
                <a:gd name="T8" fmla="*/ 0 w 11"/>
                <a:gd name="T9" fmla="*/ 8 h 11"/>
                <a:gd name="T10" fmla="*/ 5 w 11"/>
                <a:gd name="T11" fmla="*/ 11 h 11"/>
                <a:gd name="T12" fmla="*/ 5 w 11"/>
                <a:gd name="T13" fmla="*/ 11 h 11"/>
                <a:gd name="T14" fmla="*/ 8 w 11"/>
                <a:gd name="T15" fmla="*/ 11 h 11"/>
                <a:gd name="T16" fmla="*/ 10 w 11"/>
                <a:gd name="T17" fmla="*/ 8 h 11"/>
                <a:gd name="T18" fmla="*/ 11 w 11"/>
                <a:gd name="T19" fmla="*/ 6 h 11"/>
                <a:gd name="T20" fmla="*/ 8 w 11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10"/>
                    <a:pt x="3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10" y="9"/>
                    <a:pt x="10" y="8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3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6" name="Freeform 70">
              <a:extLst>
                <a:ext uri="{FF2B5EF4-FFF2-40B4-BE49-F238E27FC236}">
                  <a16:creationId xmlns:a16="http://schemas.microsoft.com/office/drawing/2014/main" id="{86DBC3E5-3ED3-41F8-9F8E-A0DCDBE55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214658"/>
              <a:ext cx="53975" cy="15875"/>
            </a:xfrm>
            <a:custGeom>
              <a:avLst/>
              <a:gdLst>
                <a:gd name="T0" fmla="*/ 0 w 10"/>
                <a:gd name="T1" fmla="*/ 0 h 3"/>
                <a:gd name="T2" fmla="*/ 5 w 10"/>
                <a:gd name="T3" fmla="*/ 3 h 3"/>
                <a:gd name="T4" fmla="*/ 5 w 10"/>
                <a:gd name="T5" fmla="*/ 3 h 3"/>
                <a:gd name="T6" fmla="*/ 8 w 10"/>
                <a:gd name="T7" fmla="*/ 3 h 3"/>
                <a:gd name="T8" fmla="*/ 10 w 10"/>
                <a:gd name="T9" fmla="*/ 0 h 3"/>
                <a:gd name="T10" fmla="*/ 0 w 10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cubicBezTo>
                    <a:pt x="1" y="2"/>
                    <a:pt x="3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10" y="1"/>
                    <a:pt x="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7" name="Oval 71">
              <a:extLst>
                <a:ext uri="{FF2B5EF4-FFF2-40B4-BE49-F238E27FC236}">
                  <a16:creationId xmlns:a16="http://schemas.microsoft.com/office/drawing/2014/main" id="{D15F0BD1-F77E-4C76-B99C-08BD792B4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rgbClr val="6E72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8" name="Oval 72">
              <a:extLst>
                <a:ext uri="{FF2B5EF4-FFF2-40B4-BE49-F238E27FC236}">
                  <a16:creationId xmlns:a16="http://schemas.microsoft.com/office/drawing/2014/main" id="{43EA0456-7D9E-4CE6-B9A9-936E3CF94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9" name="Oval 73">
              <a:extLst>
                <a:ext uri="{FF2B5EF4-FFF2-40B4-BE49-F238E27FC236}">
                  <a16:creationId xmlns:a16="http://schemas.microsoft.com/office/drawing/2014/main" id="{5517380D-EC2C-43DC-B458-741F34A5A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0" name="Oval 74">
              <a:extLst>
                <a:ext uri="{FF2B5EF4-FFF2-40B4-BE49-F238E27FC236}">
                  <a16:creationId xmlns:a16="http://schemas.microsoft.com/office/drawing/2014/main" id="{C17E628D-C42E-4C5C-AF00-BE696D7D2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1" name="Oval 41">
              <a:extLst>
                <a:ext uri="{FF2B5EF4-FFF2-40B4-BE49-F238E27FC236}">
                  <a16:creationId xmlns:a16="http://schemas.microsoft.com/office/drawing/2014/main" id="{B657F766-41F8-4EDB-9427-6D4345881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701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2" name="Oval 41">
              <a:extLst>
                <a:ext uri="{FF2B5EF4-FFF2-40B4-BE49-F238E27FC236}">
                  <a16:creationId xmlns:a16="http://schemas.microsoft.com/office/drawing/2014/main" id="{3694B0E6-7276-4265-ACFF-07478C4F2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714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487ED281-CD4E-4E78-AEAA-402B3B92A053}"/>
              </a:ext>
            </a:extLst>
          </p:cNvPr>
          <p:cNvGrpSpPr/>
          <p:nvPr/>
        </p:nvGrpSpPr>
        <p:grpSpPr>
          <a:xfrm flipH="1">
            <a:off x="11377055" y="5549702"/>
            <a:ext cx="784783" cy="1150756"/>
            <a:chOff x="7742940" y="9595079"/>
            <a:chExt cx="1012665" cy="1484907"/>
          </a:xfrm>
        </p:grpSpPr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669C5C62-898C-4B3B-8637-D619A49F7BA4}"/>
                </a:ext>
              </a:extLst>
            </p:cNvPr>
            <p:cNvGrpSpPr/>
            <p:nvPr userDrawn="1"/>
          </p:nvGrpSpPr>
          <p:grpSpPr>
            <a:xfrm flipH="1">
              <a:off x="7742940" y="9595079"/>
              <a:ext cx="847595" cy="1477566"/>
              <a:chOff x="6049963" y="5249863"/>
              <a:chExt cx="415925" cy="725059"/>
            </a:xfrm>
          </p:grpSpPr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7ED97F59-EFF8-4D6A-9C62-D4C515C72D9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49963" y="5743146"/>
                <a:ext cx="292100" cy="231775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5" name="Freeform 383">
                <a:extLst>
                  <a:ext uri="{FF2B5EF4-FFF2-40B4-BE49-F238E27FC236}">
                    <a16:creationId xmlns:a16="http://schemas.microsoft.com/office/drawing/2014/main" id="{64A5EE47-C34E-4B7D-8149-57EEE5B810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16650" y="5322459"/>
                <a:ext cx="249238" cy="652463"/>
              </a:xfrm>
              <a:custGeom>
                <a:avLst/>
                <a:gdLst>
                  <a:gd name="T0" fmla="*/ 0 w 157"/>
                  <a:gd name="T1" fmla="*/ 0 h 411"/>
                  <a:gd name="T2" fmla="*/ 157 w 157"/>
                  <a:gd name="T3" fmla="*/ 0 h 411"/>
                  <a:gd name="T4" fmla="*/ 157 w 157"/>
                  <a:gd name="T5" fmla="*/ 411 h 411"/>
                  <a:gd name="T6" fmla="*/ 0 w 157"/>
                  <a:gd name="T7" fmla="*/ 411 h 411"/>
                  <a:gd name="T8" fmla="*/ 0 w 157"/>
                  <a:gd name="T9" fmla="*/ 268 h 411"/>
                  <a:gd name="T10" fmla="*/ 0 w 157"/>
                  <a:gd name="T11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" h="411">
                    <a:moveTo>
                      <a:pt x="0" y="0"/>
                    </a:moveTo>
                    <a:lnTo>
                      <a:pt x="157" y="0"/>
                    </a:lnTo>
                    <a:lnTo>
                      <a:pt x="157" y="411"/>
                    </a:lnTo>
                    <a:lnTo>
                      <a:pt x="0" y="411"/>
                    </a:lnTo>
                    <a:lnTo>
                      <a:pt x="0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E8ED8921-81BF-4C9F-B688-4BFD1E9C064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375275"/>
                <a:ext cx="25400" cy="44450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EEEA777E-2C51-4FDF-A0DE-E32FD7276A7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375275"/>
                <a:ext cx="25400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6A3D25F3-E358-42B3-8794-F6041A0654F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443538"/>
                <a:ext cx="25400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640914DD-C72A-44CB-887D-95ABBEA7EA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48400" y="5513388"/>
                <a:ext cx="26988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0591C611-D489-42AD-86AB-AF647309CC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581650"/>
                <a:ext cx="25400" cy="4921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F9C0D9A7-E714-4968-BC5E-B23095FD1F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581650"/>
                <a:ext cx="25400" cy="4921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DAA483EB-2C90-4300-B2B8-264419E579D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651500"/>
                <a:ext cx="25400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BFF13440-CC3D-4030-A5D4-92F4384131E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10325" y="5651500"/>
                <a:ext cx="23813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065D41D9-162A-4D31-9F72-0F2C55801C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48400" y="5719763"/>
                <a:ext cx="26988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C4DCD26A-E718-4A3E-95FA-81402039F9D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719763"/>
                <a:ext cx="25400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37C59222-873E-47CA-A86C-DE9631BCF7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67425" y="5792788"/>
                <a:ext cx="23813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7D3C52C0-CADC-4222-8785-4B1D41F3268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281613"/>
                <a:ext cx="79375" cy="44450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DE82D564-0897-4629-B02B-73BB99F864F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75388" y="5249863"/>
                <a:ext cx="14288" cy="76200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ACAE89B7-BE50-4B72-8984-1FC8B37C546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719763"/>
                <a:ext cx="2540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4BB4697A-50B8-4C16-B89A-137746F375F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10325" y="5719763"/>
                <a:ext cx="23813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8BD8341-54FD-42E7-9F82-559BB332D0C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67425" y="5861051"/>
                <a:ext cx="23813" cy="444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F8CD044E-B06B-453E-B0AA-49FDCEF16DFF}"/>
                </a:ext>
              </a:extLst>
            </p:cNvPr>
            <p:cNvGrpSpPr/>
            <p:nvPr/>
          </p:nvGrpSpPr>
          <p:grpSpPr>
            <a:xfrm flipH="1">
              <a:off x="8361243" y="9975969"/>
              <a:ext cx="394362" cy="1104017"/>
              <a:chOff x="7518401" y="5304594"/>
              <a:chExt cx="241300" cy="675520"/>
            </a:xfrm>
          </p:grpSpPr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4BAB5BD7-A7ED-48DF-9961-B61DA04EEB5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18401" y="5373688"/>
                <a:ext cx="241300" cy="606425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F4BF781E-2203-4932-952E-F6FE33F5C74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0151" y="5304594"/>
                <a:ext cx="177800" cy="69095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B0303B18-982C-4E9A-883F-F655D2DBCE5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3326" y="5416551"/>
                <a:ext cx="25400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EC68A9EA-9732-4817-B051-6B02D175E50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02538" y="5416551"/>
                <a:ext cx="23813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F2368415-184C-4B93-8DC0-14E3CDC462C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51751" y="5416551"/>
                <a:ext cx="23813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09B6563A-6C80-4884-B9EB-0435A3357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99376" y="5416551"/>
                <a:ext cx="25400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77D00F1E-E2E9-425D-83F1-DA7046832F9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0151" y="5304594"/>
                <a:ext cx="177800" cy="1746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BD52518D-8CB7-4032-8C7F-3D6FBF9B58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18401" y="5356226"/>
                <a:ext cx="241300" cy="1746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A47627F1-6B34-423D-8E43-91658088A8FC}"/>
              </a:ext>
            </a:extLst>
          </p:cNvPr>
          <p:cNvGrpSpPr/>
          <p:nvPr/>
        </p:nvGrpSpPr>
        <p:grpSpPr>
          <a:xfrm>
            <a:off x="274638" y="5866503"/>
            <a:ext cx="2675851" cy="843860"/>
            <a:chOff x="0" y="6002662"/>
            <a:chExt cx="2744462" cy="865498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0FB7ABD-4E50-4F03-93C6-BE937485BB55}"/>
                </a:ext>
              </a:extLst>
            </p:cNvPr>
            <p:cNvGrpSpPr/>
            <p:nvPr/>
          </p:nvGrpSpPr>
          <p:grpSpPr>
            <a:xfrm flipH="1">
              <a:off x="0" y="6039805"/>
              <a:ext cx="1018193" cy="818195"/>
              <a:chOff x="11693671" y="6275387"/>
              <a:chExt cx="742805" cy="596900"/>
            </a:xfrm>
          </p:grpSpPr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10501F8A-2712-4F30-B071-C19A2F013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3671" y="6551612"/>
                <a:ext cx="742805" cy="320675"/>
              </a:xfrm>
              <a:custGeom>
                <a:avLst/>
                <a:gdLst>
                  <a:gd name="connsiteX0" fmla="*/ 581819 w 742805"/>
                  <a:gd name="connsiteY0" fmla="*/ 0 h 320675"/>
                  <a:gd name="connsiteX1" fmla="*/ 672444 w 742805"/>
                  <a:gd name="connsiteY1" fmla="*/ 5859 h 320675"/>
                  <a:gd name="connsiteX2" fmla="*/ 742805 w 742805"/>
                  <a:gd name="connsiteY2" fmla="*/ 19687 h 320675"/>
                  <a:gd name="connsiteX3" fmla="*/ 742805 w 742805"/>
                  <a:gd name="connsiteY3" fmla="*/ 320675 h 320675"/>
                  <a:gd name="connsiteX4" fmla="*/ 0 w 742805"/>
                  <a:gd name="connsiteY4" fmla="*/ 320675 h 320675"/>
                  <a:gd name="connsiteX5" fmla="*/ 581819 w 742805"/>
                  <a:gd name="connsiteY5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2805" h="320675">
                    <a:moveTo>
                      <a:pt x="581819" y="0"/>
                    </a:moveTo>
                    <a:cubicBezTo>
                      <a:pt x="612555" y="0"/>
                      <a:pt x="642804" y="1994"/>
                      <a:pt x="672444" y="5859"/>
                    </a:cubicBezTo>
                    <a:lnTo>
                      <a:pt x="742805" y="19687"/>
                    </a:lnTo>
                    <a:lnTo>
                      <a:pt x="742805" y="320675"/>
                    </a:lnTo>
                    <a:lnTo>
                      <a:pt x="0" y="320675"/>
                    </a:lnTo>
                    <a:cubicBezTo>
                      <a:pt x="121212" y="127581"/>
                      <a:pt x="335931" y="0"/>
                      <a:pt x="581819" y="0"/>
                    </a:cubicBezTo>
                    <a:close/>
                  </a:path>
                </a:pathLst>
              </a:custGeom>
              <a:solidFill>
                <a:srgbClr val="BAD8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764196">
                  <a:defRPr/>
                </a:pPr>
                <a:endParaRPr lang="en-US" sz="1475" kern="0">
                  <a:solidFill>
                    <a:srgbClr val="353535"/>
                  </a:solidFill>
                </a:endParaRPr>
              </a:p>
            </p:txBody>
          </p:sp>
          <p:sp>
            <p:nvSpPr>
              <p:cNvPr id="396" name="Freeform 312">
                <a:extLst>
                  <a:ext uri="{FF2B5EF4-FFF2-40B4-BE49-F238E27FC236}">
                    <a16:creationId xmlns:a16="http://schemas.microsoft.com/office/drawing/2014/main" id="{8032FB97-D12D-4042-870D-ED4F5F588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28543" y="6275387"/>
                <a:ext cx="295275" cy="538163"/>
              </a:xfrm>
              <a:custGeom>
                <a:avLst/>
                <a:gdLst>
                  <a:gd name="T0" fmla="*/ 92 w 186"/>
                  <a:gd name="T1" fmla="*/ 0 h 339"/>
                  <a:gd name="T2" fmla="*/ 0 w 186"/>
                  <a:gd name="T3" fmla="*/ 339 h 339"/>
                  <a:gd name="T4" fmla="*/ 186 w 186"/>
                  <a:gd name="T5" fmla="*/ 339 h 339"/>
                  <a:gd name="T6" fmla="*/ 92 w 186"/>
                  <a:gd name="T7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339">
                    <a:moveTo>
                      <a:pt x="92" y="0"/>
                    </a:moveTo>
                    <a:lnTo>
                      <a:pt x="0" y="339"/>
                    </a:lnTo>
                    <a:lnTo>
                      <a:pt x="186" y="339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7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764196">
                  <a:defRPr/>
                </a:pPr>
                <a:endParaRPr lang="en-US" sz="1475" kern="0">
                  <a:solidFill>
                    <a:srgbClr val="353535"/>
                  </a:solidFill>
                </a:endParaRPr>
              </a:p>
            </p:txBody>
          </p:sp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A352A740-C66E-41DD-98DC-CA5E9A64713D}"/>
                  </a:ext>
                </a:extLst>
              </p:cNvPr>
              <p:cNvGrpSpPr/>
              <p:nvPr/>
            </p:nvGrpSpPr>
            <p:grpSpPr>
              <a:xfrm>
                <a:off x="11846828" y="6362695"/>
                <a:ext cx="138113" cy="393701"/>
                <a:chOff x="11890430" y="6270624"/>
                <a:chExt cx="138113" cy="393701"/>
              </a:xfrm>
            </p:grpSpPr>
            <p:sp>
              <p:nvSpPr>
                <p:cNvPr id="398" name="Freeform 313">
                  <a:extLst>
                    <a:ext uri="{FF2B5EF4-FFF2-40B4-BE49-F238E27FC236}">
                      <a16:creationId xmlns:a16="http://schemas.microsoft.com/office/drawing/2014/main" id="{493A640E-6525-4096-85F0-EC4A823A1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450012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1475" kern="0">
                    <a:solidFill>
                      <a:srgbClr val="353535"/>
                    </a:solidFill>
                  </a:endParaRPr>
                </a:p>
              </p:txBody>
            </p:sp>
            <p:sp>
              <p:nvSpPr>
                <p:cNvPr id="399" name="Freeform 314">
                  <a:extLst>
                    <a:ext uri="{FF2B5EF4-FFF2-40B4-BE49-F238E27FC236}">
                      <a16:creationId xmlns:a16="http://schemas.microsoft.com/office/drawing/2014/main" id="{0E49DFA5-2CEC-4D06-81CB-206C4891AF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361112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1475" kern="0">
                    <a:solidFill>
                      <a:srgbClr val="353535"/>
                    </a:solidFill>
                  </a:endParaRPr>
                </a:p>
              </p:txBody>
            </p:sp>
            <p:sp>
              <p:nvSpPr>
                <p:cNvPr id="400" name="Freeform 315">
                  <a:extLst>
                    <a:ext uri="{FF2B5EF4-FFF2-40B4-BE49-F238E27FC236}">
                      <a16:creationId xmlns:a16="http://schemas.microsoft.com/office/drawing/2014/main" id="{EFA7A246-1E8E-4DE9-8B74-EF875CCEB8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270624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1475" kern="0">
                    <a:solidFill>
                      <a:srgbClr val="353535"/>
                    </a:solidFill>
                  </a:endParaRPr>
                </a:p>
              </p:txBody>
            </p:sp>
          </p:grpSp>
        </p:grpSp>
        <p:pic>
          <p:nvPicPr>
            <p:cNvPr id="394" name="Picture 393">
              <a:extLst>
                <a:ext uri="{FF2B5EF4-FFF2-40B4-BE49-F238E27FC236}">
                  <a16:creationId xmlns:a16="http://schemas.microsoft.com/office/drawing/2014/main" id="{09B0C579-992E-4136-8A09-ED64B8286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98886" y="6002662"/>
              <a:ext cx="2545576" cy="865498"/>
            </a:xfrm>
            <a:prstGeom prst="rect">
              <a:avLst/>
            </a:prstGeom>
          </p:spPr>
        </p:pic>
      </p:grpSp>
      <p:sp>
        <p:nvSpPr>
          <p:cNvPr id="401" name="Rectangle 400">
            <a:extLst>
              <a:ext uri="{FF2B5EF4-FFF2-40B4-BE49-F238E27FC236}">
                <a16:creationId xmlns:a16="http://schemas.microsoft.com/office/drawing/2014/main" id="{B9D051C2-9D73-495D-A70E-2D415291C8B0}"/>
              </a:ext>
            </a:extLst>
          </p:cNvPr>
          <p:cNvSpPr/>
          <p:nvPr/>
        </p:nvSpPr>
        <p:spPr bwMode="auto">
          <a:xfrm>
            <a:off x="274639" y="6594018"/>
            <a:ext cx="11887200" cy="106439"/>
          </a:xfrm>
          <a:prstGeom prst="rect">
            <a:avLst/>
          </a:prstGeom>
          <a:solidFill>
            <a:srgbClr val="35353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49831" tIns="119865" rIns="149831" bIns="1198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66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16F098-F32A-40D9-AED0-7C0E90AC46B1}"/>
              </a:ext>
            </a:extLst>
          </p:cNvPr>
          <p:cNvGrpSpPr/>
          <p:nvPr/>
        </p:nvGrpSpPr>
        <p:grpSpPr>
          <a:xfrm>
            <a:off x="8875360" y="1507414"/>
            <a:ext cx="635485" cy="277721"/>
            <a:chOff x="6934945" y="1531801"/>
            <a:chExt cx="651780" cy="284842"/>
          </a:xfrm>
        </p:grpSpPr>
        <p:grpSp>
          <p:nvGrpSpPr>
            <p:cNvPr id="403" name="Group 25">
              <a:extLst>
                <a:ext uri="{FF2B5EF4-FFF2-40B4-BE49-F238E27FC236}">
                  <a16:creationId xmlns:a16="http://schemas.microsoft.com/office/drawing/2014/main" id="{1198F0CE-024A-41F2-9B0A-0F97707FECB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25484" y="1531801"/>
              <a:ext cx="176703" cy="176057"/>
              <a:chOff x="3594" y="922"/>
              <a:chExt cx="547" cy="545"/>
            </a:xfrm>
          </p:grpSpPr>
          <p:sp>
            <p:nvSpPr>
              <p:cNvPr id="405" name="Freeform 26">
                <a:extLst>
                  <a:ext uri="{FF2B5EF4-FFF2-40B4-BE49-F238E27FC236}">
                    <a16:creationId xmlns:a16="http://schemas.microsoft.com/office/drawing/2014/main" id="{7E5A060C-940D-454F-8CB5-5ABE94D969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06" name="Freeform 27">
                <a:extLst>
                  <a:ext uri="{FF2B5EF4-FFF2-40B4-BE49-F238E27FC236}">
                    <a16:creationId xmlns:a16="http://schemas.microsoft.com/office/drawing/2014/main" id="{79D78DCD-BD79-400B-BAC3-8BB552CC2D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07" name="Group 25">
              <a:extLst>
                <a:ext uri="{FF2B5EF4-FFF2-40B4-BE49-F238E27FC236}">
                  <a16:creationId xmlns:a16="http://schemas.microsoft.com/office/drawing/2014/main" id="{54DE43D5-023A-4238-AA87-C8B3B35406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11251" y="1633700"/>
              <a:ext cx="132718" cy="132233"/>
              <a:chOff x="3594" y="922"/>
              <a:chExt cx="547" cy="545"/>
            </a:xfrm>
          </p:grpSpPr>
          <p:sp>
            <p:nvSpPr>
              <p:cNvPr id="409" name="Freeform 26">
                <a:extLst>
                  <a:ext uri="{FF2B5EF4-FFF2-40B4-BE49-F238E27FC236}">
                    <a16:creationId xmlns:a16="http://schemas.microsoft.com/office/drawing/2014/main" id="{B5FDD05D-EEC9-483E-8FEA-C622151CE3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10" name="Freeform 27">
                <a:extLst>
                  <a:ext uri="{FF2B5EF4-FFF2-40B4-BE49-F238E27FC236}">
                    <a16:creationId xmlns:a16="http://schemas.microsoft.com/office/drawing/2014/main" id="{BCDEDA0F-2DDF-43C5-B7B2-D2174FD490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1" name="Group 25">
              <a:extLst>
                <a:ext uri="{FF2B5EF4-FFF2-40B4-BE49-F238E27FC236}">
                  <a16:creationId xmlns:a16="http://schemas.microsoft.com/office/drawing/2014/main" id="{91E04310-4479-487D-B76E-D1D47825DF9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38957" y="1722165"/>
              <a:ext cx="87913" cy="87592"/>
              <a:chOff x="3594" y="922"/>
              <a:chExt cx="547" cy="545"/>
            </a:xfrm>
          </p:grpSpPr>
          <p:sp>
            <p:nvSpPr>
              <p:cNvPr id="413" name="Freeform 26">
                <a:extLst>
                  <a:ext uri="{FF2B5EF4-FFF2-40B4-BE49-F238E27FC236}">
                    <a16:creationId xmlns:a16="http://schemas.microsoft.com/office/drawing/2014/main" id="{9AD1201B-CB19-4D5D-8677-FD69B22E7B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14" name="Freeform 27">
                <a:extLst>
                  <a:ext uri="{FF2B5EF4-FFF2-40B4-BE49-F238E27FC236}">
                    <a16:creationId xmlns:a16="http://schemas.microsoft.com/office/drawing/2014/main" id="{857F0FE7-7261-46C7-BC9E-B40889DA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6" name="Group 25">
              <a:extLst>
                <a:ext uri="{FF2B5EF4-FFF2-40B4-BE49-F238E27FC236}">
                  <a16:creationId xmlns:a16="http://schemas.microsoft.com/office/drawing/2014/main" id="{605D473B-08B1-461E-AFAB-B5F839DC6B4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6934622" y="1602706"/>
              <a:ext cx="176703" cy="176057"/>
              <a:chOff x="3594" y="922"/>
              <a:chExt cx="547" cy="545"/>
            </a:xfrm>
          </p:grpSpPr>
          <p:sp>
            <p:nvSpPr>
              <p:cNvPr id="423" name="Freeform 26">
                <a:extLst>
                  <a:ext uri="{FF2B5EF4-FFF2-40B4-BE49-F238E27FC236}">
                    <a16:creationId xmlns:a16="http://schemas.microsoft.com/office/drawing/2014/main" id="{A2052BAE-D780-4172-95F7-65EA0C815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4" name="Freeform 27">
                <a:extLst>
                  <a:ext uri="{FF2B5EF4-FFF2-40B4-BE49-F238E27FC236}">
                    <a16:creationId xmlns:a16="http://schemas.microsoft.com/office/drawing/2014/main" id="{503712B8-3589-4F24-8775-D2EBA04B39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7" name="Group 25">
              <a:extLst>
                <a:ext uri="{FF2B5EF4-FFF2-40B4-BE49-F238E27FC236}">
                  <a16:creationId xmlns:a16="http://schemas.microsoft.com/office/drawing/2014/main" id="{1D76E7BC-9AC0-4B48-B9B2-069FA834CB3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7095014" y="1548456"/>
              <a:ext cx="132718" cy="132233"/>
              <a:chOff x="3594" y="922"/>
              <a:chExt cx="547" cy="545"/>
            </a:xfrm>
          </p:grpSpPr>
          <p:sp>
            <p:nvSpPr>
              <p:cNvPr id="421" name="Freeform 26">
                <a:extLst>
                  <a:ext uri="{FF2B5EF4-FFF2-40B4-BE49-F238E27FC236}">
                    <a16:creationId xmlns:a16="http://schemas.microsoft.com/office/drawing/2014/main" id="{E3357B23-A2B3-4D0B-89A0-0EA16EF72E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2" name="Freeform 27">
                <a:extLst>
                  <a:ext uri="{FF2B5EF4-FFF2-40B4-BE49-F238E27FC236}">
                    <a16:creationId xmlns:a16="http://schemas.microsoft.com/office/drawing/2014/main" id="{23339073-722D-4FE7-B207-6C1D95E48C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8" name="Group 25">
              <a:extLst>
                <a:ext uri="{FF2B5EF4-FFF2-40B4-BE49-F238E27FC236}">
                  <a16:creationId xmlns:a16="http://schemas.microsoft.com/office/drawing/2014/main" id="{B937F1DF-A978-407E-A9C8-16E726BEE8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7120409" y="1695095"/>
              <a:ext cx="87913" cy="87592"/>
              <a:chOff x="3594" y="922"/>
              <a:chExt cx="547" cy="545"/>
            </a:xfrm>
          </p:grpSpPr>
          <p:sp>
            <p:nvSpPr>
              <p:cNvPr id="419" name="Freeform 26">
                <a:extLst>
                  <a:ext uri="{FF2B5EF4-FFF2-40B4-BE49-F238E27FC236}">
                    <a16:creationId xmlns:a16="http://schemas.microsoft.com/office/drawing/2014/main" id="{890120A7-169C-4739-B9F1-7DEB27794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0" name="Freeform 27">
                <a:extLst>
                  <a:ext uri="{FF2B5EF4-FFF2-40B4-BE49-F238E27FC236}">
                    <a16:creationId xmlns:a16="http://schemas.microsoft.com/office/drawing/2014/main" id="{8164F4ED-EFCF-401A-AE98-A9A9AACB7E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25" name="Group 25">
              <a:extLst>
                <a:ext uri="{FF2B5EF4-FFF2-40B4-BE49-F238E27FC236}">
                  <a16:creationId xmlns:a16="http://schemas.microsoft.com/office/drawing/2014/main" id="{B35A963D-B161-443C-BBD8-278EE7009A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54007" y="1684410"/>
              <a:ext cx="132718" cy="132233"/>
              <a:chOff x="3594" y="922"/>
              <a:chExt cx="547" cy="545"/>
            </a:xfrm>
          </p:grpSpPr>
          <p:sp>
            <p:nvSpPr>
              <p:cNvPr id="426" name="Freeform 26">
                <a:extLst>
                  <a:ext uri="{FF2B5EF4-FFF2-40B4-BE49-F238E27FC236}">
                    <a16:creationId xmlns:a16="http://schemas.microsoft.com/office/drawing/2014/main" id="{23CA5CDF-D072-4925-9A5B-D92C7B28FA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7" name="Freeform 27">
                <a:extLst>
                  <a:ext uri="{FF2B5EF4-FFF2-40B4-BE49-F238E27FC236}">
                    <a16:creationId xmlns:a16="http://schemas.microsoft.com/office/drawing/2014/main" id="{D9ECBA86-4A21-440F-8F18-ACCF464AD1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</p:grpSp>
      <p:sp>
        <p:nvSpPr>
          <p:cNvPr id="428" name="Rectangle 427">
            <a:extLst>
              <a:ext uri="{FF2B5EF4-FFF2-40B4-BE49-F238E27FC236}">
                <a16:creationId xmlns:a16="http://schemas.microsoft.com/office/drawing/2014/main" id="{D5ACEAA9-9CC2-4EC2-9B43-CB28B8FD2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1407" y="2927564"/>
            <a:ext cx="860185" cy="3710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none" lIns="0" tIns="0" rIns="0" bIns="0" numCol="1" anchor="ctr" anchorCtr="0" compatLnSpc="1">
            <a:prstTxWarp prst="textArchUp">
              <a:avLst>
                <a:gd name="adj" fmla="val 11375144"/>
              </a:avLst>
            </a:prstTxWarp>
            <a:spAutoFit/>
          </a:bodyPr>
          <a:lstStyle/>
          <a:p>
            <a:pPr algn="ctr"/>
            <a:r>
              <a:rPr lang="en-US" sz="901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BUILDER</a:t>
            </a:r>
          </a:p>
        </p:txBody>
      </p:sp>
      <p:pic>
        <p:nvPicPr>
          <p:cNvPr id="429" name="Picture 428" descr="bot-framework-default-7.png">
            <a:extLst>
              <a:ext uri="{FF2B5EF4-FFF2-40B4-BE49-F238E27FC236}">
                <a16:creationId xmlns:a16="http://schemas.microsoft.com/office/drawing/2014/main" id="{C3F5523D-50DE-44C6-9273-06E189C1DDF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788" y="3071496"/>
            <a:ext cx="439307" cy="439308"/>
          </a:xfrm>
          <a:prstGeom prst="ellipse">
            <a:avLst/>
          </a:prstGeom>
        </p:spPr>
      </p:pic>
      <p:sp>
        <p:nvSpPr>
          <p:cNvPr id="431" name="Rectangle 430">
            <a:extLst>
              <a:ext uri="{FF2B5EF4-FFF2-40B4-BE49-F238E27FC236}">
                <a16:creationId xmlns:a16="http://schemas.microsoft.com/office/drawing/2014/main" id="{F5D15ADC-5AEE-4D5D-8763-FDC3A65E9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2826" y="3745255"/>
            <a:ext cx="1049602" cy="1904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sz="901" b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Controls</a:t>
            </a:r>
          </a:p>
        </p:txBody>
      </p:sp>
      <p:cxnSp>
        <p:nvCxnSpPr>
          <p:cNvPr id="432" name="Straight Arrow Connector 431">
            <a:extLst>
              <a:ext uri="{FF2B5EF4-FFF2-40B4-BE49-F238E27FC236}">
                <a16:creationId xmlns:a16="http://schemas.microsoft.com/office/drawing/2014/main" id="{3FA879F6-D1B0-4C7C-9A7A-C292AF185557}"/>
              </a:ext>
            </a:extLst>
          </p:cNvPr>
          <p:cNvCxnSpPr>
            <a:cxnSpLocks/>
          </p:cNvCxnSpPr>
          <p:nvPr/>
        </p:nvCxnSpPr>
        <p:spPr>
          <a:xfrm>
            <a:off x="9211119" y="3614123"/>
            <a:ext cx="0" cy="178308"/>
          </a:xfrm>
          <a:prstGeom prst="straightConnector1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triangle" w="med" len="sm"/>
            <a:tailEnd type="triangle" w="med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42F2531A-B02D-46AC-A244-EAF54F90B6F4}"/>
              </a:ext>
            </a:extLst>
          </p:cNvPr>
          <p:cNvGrpSpPr/>
          <p:nvPr/>
        </p:nvGrpSpPr>
        <p:grpSpPr>
          <a:xfrm>
            <a:off x="9582533" y="4320652"/>
            <a:ext cx="1843576" cy="1269398"/>
            <a:chOff x="13855907" y="5335422"/>
            <a:chExt cx="2249274" cy="1548743"/>
          </a:xfrm>
        </p:grpSpPr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429D81E5-E375-4C26-9F82-9741EF5EE6AF}"/>
                </a:ext>
              </a:extLst>
            </p:cNvPr>
            <p:cNvGrpSpPr/>
            <p:nvPr/>
          </p:nvGrpSpPr>
          <p:grpSpPr>
            <a:xfrm rot="882817">
              <a:off x="15288912" y="5901469"/>
              <a:ext cx="400329" cy="611676"/>
              <a:chOff x="5245434" y="3612522"/>
              <a:chExt cx="228908" cy="349756"/>
            </a:xfrm>
          </p:grpSpPr>
          <p:sp>
            <p:nvSpPr>
              <p:cNvPr id="483" name="Freeform 448">
                <a:extLst>
                  <a:ext uri="{FF2B5EF4-FFF2-40B4-BE49-F238E27FC236}">
                    <a16:creationId xmlns:a16="http://schemas.microsoft.com/office/drawing/2014/main" id="{B1068C72-9805-499E-BD8F-CDAE5CDAC91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45434" y="3612523"/>
                <a:ext cx="100475" cy="349755"/>
              </a:xfrm>
              <a:custGeom>
                <a:avLst/>
                <a:gdLst>
                  <a:gd name="T0" fmla="*/ 29 w 36"/>
                  <a:gd name="T1" fmla="*/ 0 h 126"/>
                  <a:gd name="T2" fmla="*/ 22 w 36"/>
                  <a:gd name="T3" fmla="*/ 7 h 126"/>
                  <a:gd name="T4" fmla="*/ 0 w 36"/>
                  <a:gd name="T5" fmla="*/ 126 h 126"/>
                  <a:gd name="T6" fmla="*/ 15 w 36"/>
                  <a:gd name="T7" fmla="*/ 126 h 126"/>
                  <a:gd name="T8" fmla="*/ 36 w 36"/>
                  <a:gd name="T9" fmla="*/ 7 h 126"/>
                  <a:gd name="T10" fmla="*/ 29 w 36"/>
                  <a:gd name="T11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26">
                    <a:moveTo>
                      <a:pt x="29" y="0"/>
                    </a:moveTo>
                    <a:cubicBezTo>
                      <a:pt x="25" y="0"/>
                      <a:pt x="22" y="3"/>
                      <a:pt x="22" y="7"/>
                    </a:cubicBezTo>
                    <a:cubicBezTo>
                      <a:pt x="22" y="71"/>
                      <a:pt x="10" y="102"/>
                      <a:pt x="0" y="126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25" y="101"/>
                      <a:pt x="36" y="69"/>
                      <a:pt x="36" y="7"/>
                    </a:cubicBezTo>
                    <a:cubicBezTo>
                      <a:pt x="36" y="3"/>
                      <a:pt x="33" y="0"/>
                      <a:pt x="29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4" name="Freeform 450">
                <a:extLst>
                  <a:ext uri="{FF2B5EF4-FFF2-40B4-BE49-F238E27FC236}">
                    <a16:creationId xmlns:a16="http://schemas.microsoft.com/office/drawing/2014/main" id="{1C3BE60C-EF6A-46D0-A16C-5152D59AA7E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73867" y="3612522"/>
                <a:ext cx="100475" cy="349755"/>
              </a:xfrm>
              <a:custGeom>
                <a:avLst/>
                <a:gdLst>
                  <a:gd name="T0" fmla="*/ 14 w 36"/>
                  <a:gd name="T1" fmla="*/ 7 h 126"/>
                  <a:gd name="T2" fmla="*/ 7 w 36"/>
                  <a:gd name="T3" fmla="*/ 0 h 126"/>
                  <a:gd name="T4" fmla="*/ 0 w 36"/>
                  <a:gd name="T5" fmla="*/ 7 h 126"/>
                  <a:gd name="T6" fmla="*/ 20 w 36"/>
                  <a:gd name="T7" fmla="*/ 126 h 126"/>
                  <a:gd name="T8" fmla="*/ 36 w 36"/>
                  <a:gd name="T9" fmla="*/ 126 h 126"/>
                  <a:gd name="T10" fmla="*/ 14 w 36"/>
                  <a:gd name="T11" fmla="*/ 7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26">
                    <a:moveTo>
                      <a:pt x="14" y="7"/>
                    </a:move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69"/>
                      <a:pt x="11" y="101"/>
                      <a:pt x="20" y="126"/>
                    </a:cubicBezTo>
                    <a:cubicBezTo>
                      <a:pt x="36" y="126"/>
                      <a:pt x="36" y="126"/>
                      <a:pt x="36" y="126"/>
                    </a:cubicBezTo>
                    <a:cubicBezTo>
                      <a:pt x="26" y="102"/>
                      <a:pt x="14" y="71"/>
                      <a:pt x="14" y="7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35" name="Freeform 8">
              <a:extLst>
                <a:ext uri="{FF2B5EF4-FFF2-40B4-BE49-F238E27FC236}">
                  <a16:creationId xmlns:a16="http://schemas.microsoft.com/office/drawing/2014/main" id="{A43F77D7-4421-418F-A145-BFA55EE0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6304" y="5335422"/>
              <a:ext cx="2078877" cy="1548743"/>
            </a:xfrm>
            <a:custGeom>
              <a:avLst/>
              <a:gdLst>
                <a:gd name="T0" fmla="*/ 992 w 1012"/>
                <a:gd name="T1" fmla="*/ 279 h 756"/>
                <a:gd name="T2" fmla="*/ 915 w 1012"/>
                <a:gd name="T3" fmla="*/ 197 h 756"/>
                <a:gd name="T4" fmla="*/ 899 w 1012"/>
                <a:gd name="T5" fmla="*/ 188 h 756"/>
                <a:gd name="T6" fmla="*/ 899 w 1012"/>
                <a:gd name="T7" fmla="*/ 0 h 756"/>
                <a:gd name="T8" fmla="*/ 0 w 1012"/>
                <a:gd name="T9" fmla="*/ 0 h 756"/>
                <a:gd name="T10" fmla="*/ 0 w 1012"/>
                <a:gd name="T11" fmla="*/ 244 h 756"/>
                <a:gd name="T12" fmla="*/ 52 w 1012"/>
                <a:gd name="T13" fmla="*/ 244 h 756"/>
                <a:gd name="T14" fmla="*/ 52 w 1012"/>
                <a:gd name="T15" fmla="*/ 54 h 756"/>
                <a:gd name="T16" fmla="*/ 847 w 1012"/>
                <a:gd name="T17" fmla="*/ 54 h 756"/>
                <a:gd name="T18" fmla="*/ 847 w 1012"/>
                <a:gd name="T19" fmla="*/ 230 h 756"/>
                <a:gd name="T20" fmla="*/ 806 w 1012"/>
                <a:gd name="T21" fmla="*/ 278 h 756"/>
                <a:gd name="T22" fmla="*/ 787 w 1012"/>
                <a:gd name="T23" fmla="*/ 328 h 756"/>
                <a:gd name="T24" fmla="*/ 787 w 1012"/>
                <a:gd name="T25" fmla="*/ 727 h 756"/>
                <a:gd name="T26" fmla="*/ 816 w 1012"/>
                <a:gd name="T27" fmla="*/ 756 h 756"/>
                <a:gd name="T28" fmla="*/ 983 w 1012"/>
                <a:gd name="T29" fmla="*/ 756 h 756"/>
                <a:gd name="T30" fmla="*/ 1012 w 1012"/>
                <a:gd name="T31" fmla="*/ 727 h 756"/>
                <a:gd name="T32" fmla="*/ 1012 w 1012"/>
                <a:gd name="T33" fmla="*/ 328 h 756"/>
                <a:gd name="T34" fmla="*/ 992 w 1012"/>
                <a:gd name="T35" fmla="*/ 27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2" h="756">
                  <a:moveTo>
                    <a:pt x="992" y="279"/>
                  </a:moveTo>
                  <a:cubicBezTo>
                    <a:pt x="915" y="197"/>
                    <a:pt x="915" y="197"/>
                    <a:pt x="915" y="197"/>
                  </a:cubicBezTo>
                  <a:cubicBezTo>
                    <a:pt x="910" y="192"/>
                    <a:pt x="905" y="189"/>
                    <a:pt x="899" y="188"/>
                  </a:cubicBezTo>
                  <a:cubicBezTo>
                    <a:pt x="899" y="0"/>
                    <a:pt x="899" y="0"/>
                    <a:pt x="8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847" y="54"/>
                    <a:pt x="847" y="54"/>
                    <a:pt x="847" y="54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06" y="278"/>
                    <a:pt x="806" y="278"/>
                    <a:pt x="806" y="278"/>
                  </a:cubicBezTo>
                  <a:cubicBezTo>
                    <a:pt x="795" y="290"/>
                    <a:pt x="787" y="313"/>
                    <a:pt x="787" y="328"/>
                  </a:cubicBezTo>
                  <a:cubicBezTo>
                    <a:pt x="787" y="727"/>
                    <a:pt x="787" y="727"/>
                    <a:pt x="787" y="727"/>
                  </a:cubicBezTo>
                  <a:cubicBezTo>
                    <a:pt x="787" y="743"/>
                    <a:pt x="800" y="756"/>
                    <a:pt x="816" y="756"/>
                  </a:cubicBezTo>
                  <a:cubicBezTo>
                    <a:pt x="983" y="756"/>
                    <a:pt x="983" y="756"/>
                    <a:pt x="983" y="756"/>
                  </a:cubicBezTo>
                  <a:cubicBezTo>
                    <a:pt x="999" y="756"/>
                    <a:pt x="1012" y="743"/>
                    <a:pt x="1012" y="727"/>
                  </a:cubicBezTo>
                  <a:cubicBezTo>
                    <a:pt x="1012" y="328"/>
                    <a:pt x="1012" y="328"/>
                    <a:pt x="1012" y="328"/>
                  </a:cubicBezTo>
                  <a:cubicBezTo>
                    <a:pt x="1012" y="313"/>
                    <a:pt x="1003" y="290"/>
                    <a:pt x="992" y="279"/>
                  </a:cubicBezTo>
                  <a:close/>
                </a:path>
              </a:pathLst>
            </a:custGeom>
            <a:solidFill>
              <a:srgbClr val="E9AD1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C694EB17-EE70-45F1-AA27-036FB8A67C29}"/>
                </a:ext>
              </a:extLst>
            </p:cNvPr>
            <p:cNvGrpSpPr/>
            <p:nvPr/>
          </p:nvGrpSpPr>
          <p:grpSpPr>
            <a:xfrm rot="19998836">
              <a:off x="15044117" y="5496766"/>
              <a:ext cx="315988" cy="828108"/>
              <a:chOff x="4991782" y="3747966"/>
              <a:chExt cx="184150" cy="482600"/>
            </a:xfrm>
          </p:grpSpPr>
          <p:sp>
            <p:nvSpPr>
              <p:cNvPr id="481" name="Freeform 9">
                <a:extLst>
                  <a:ext uri="{FF2B5EF4-FFF2-40B4-BE49-F238E27FC236}">
                    <a16:creationId xmlns:a16="http://schemas.microsoft.com/office/drawing/2014/main" id="{FCC494B1-9DD2-4B4C-B708-67D864B0F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782" y="3747966"/>
                <a:ext cx="184150" cy="482600"/>
              </a:xfrm>
              <a:custGeom>
                <a:avLst/>
                <a:gdLst>
                  <a:gd name="T0" fmla="*/ 212 w 214"/>
                  <a:gd name="T1" fmla="*/ 108 h 563"/>
                  <a:gd name="T2" fmla="*/ 178 w 214"/>
                  <a:gd name="T3" fmla="*/ 24 h 563"/>
                  <a:gd name="T4" fmla="*/ 165 w 214"/>
                  <a:gd name="T5" fmla="*/ 14 h 563"/>
                  <a:gd name="T6" fmla="*/ 160 w 214"/>
                  <a:gd name="T7" fmla="*/ 13 h 563"/>
                  <a:gd name="T8" fmla="*/ 150 w 214"/>
                  <a:gd name="T9" fmla="*/ 84 h 563"/>
                  <a:gd name="T10" fmla="*/ 126 w 214"/>
                  <a:gd name="T11" fmla="*/ 112 h 563"/>
                  <a:gd name="T12" fmla="*/ 86 w 214"/>
                  <a:gd name="T13" fmla="*/ 107 h 563"/>
                  <a:gd name="T14" fmla="*/ 70 w 214"/>
                  <a:gd name="T15" fmla="*/ 72 h 563"/>
                  <a:gd name="T16" fmla="*/ 80 w 214"/>
                  <a:gd name="T17" fmla="*/ 2 h 563"/>
                  <a:gd name="T18" fmla="*/ 75 w 214"/>
                  <a:gd name="T19" fmla="*/ 1 h 563"/>
                  <a:gd name="T20" fmla="*/ 60 w 214"/>
                  <a:gd name="T21" fmla="*/ 7 h 563"/>
                  <a:gd name="T22" fmla="*/ 4 w 214"/>
                  <a:gd name="T23" fmla="*/ 79 h 563"/>
                  <a:gd name="T24" fmla="*/ 2 w 214"/>
                  <a:gd name="T25" fmla="*/ 95 h 563"/>
                  <a:gd name="T26" fmla="*/ 36 w 214"/>
                  <a:gd name="T27" fmla="*/ 179 h 563"/>
                  <a:gd name="T28" fmla="*/ 49 w 214"/>
                  <a:gd name="T29" fmla="*/ 190 h 563"/>
                  <a:gd name="T30" fmla="*/ 56 w 214"/>
                  <a:gd name="T31" fmla="*/ 191 h 563"/>
                  <a:gd name="T32" fmla="*/ 5 w 214"/>
                  <a:gd name="T33" fmla="*/ 552 h 563"/>
                  <a:gd name="T34" fmla="*/ 81 w 214"/>
                  <a:gd name="T35" fmla="*/ 563 h 563"/>
                  <a:gd name="T36" fmla="*/ 132 w 214"/>
                  <a:gd name="T37" fmla="*/ 201 h 563"/>
                  <a:gd name="T38" fmla="*/ 139 w 214"/>
                  <a:gd name="T39" fmla="*/ 202 h 563"/>
                  <a:gd name="T40" fmla="*/ 154 w 214"/>
                  <a:gd name="T41" fmla="*/ 196 h 563"/>
                  <a:gd name="T42" fmla="*/ 210 w 214"/>
                  <a:gd name="T43" fmla="*/ 125 h 563"/>
                  <a:gd name="T44" fmla="*/ 212 w 214"/>
                  <a:gd name="T45" fmla="*/ 108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4" h="563">
                    <a:moveTo>
                      <a:pt x="212" y="108"/>
                    </a:moveTo>
                    <a:cubicBezTo>
                      <a:pt x="178" y="24"/>
                      <a:pt x="178" y="24"/>
                      <a:pt x="178" y="24"/>
                    </a:cubicBezTo>
                    <a:cubicBezTo>
                      <a:pt x="176" y="19"/>
                      <a:pt x="170" y="14"/>
                      <a:pt x="165" y="14"/>
                    </a:cubicBezTo>
                    <a:cubicBezTo>
                      <a:pt x="160" y="13"/>
                      <a:pt x="160" y="13"/>
                      <a:pt x="160" y="13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26" y="112"/>
                      <a:pt x="126" y="112"/>
                      <a:pt x="126" y="112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80" y="2"/>
                      <a:pt x="80" y="2"/>
                      <a:pt x="80" y="2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0" y="0"/>
                      <a:pt x="63" y="3"/>
                      <a:pt x="60" y="7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1" y="83"/>
                      <a:pt x="0" y="90"/>
                      <a:pt x="2" y="95"/>
                    </a:cubicBezTo>
                    <a:cubicBezTo>
                      <a:pt x="36" y="179"/>
                      <a:pt x="36" y="179"/>
                      <a:pt x="36" y="179"/>
                    </a:cubicBezTo>
                    <a:cubicBezTo>
                      <a:pt x="38" y="184"/>
                      <a:pt x="43" y="189"/>
                      <a:pt x="49" y="190"/>
                    </a:cubicBezTo>
                    <a:cubicBezTo>
                      <a:pt x="56" y="191"/>
                      <a:pt x="56" y="191"/>
                      <a:pt x="56" y="191"/>
                    </a:cubicBezTo>
                    <a:cubicBezTo>
                      <a:pt x="5" y="552"/>
                      <a:pt x="5" y="552"/>
                      <a:pt x="5" y="552"/>
                    </a:cubicBezTo>
                    <a:cubicBezTo>
                      <a:pt x="81" y="563"/>
                      <a:pt x="81" y="563"/>
                      <a:pt x="81" y="563"/>
                    </a:cubicBezTo>
                    <a:cubicBezTo>
                      <a:pt x="132" y="201"/>
                      <a:pt x="132" y="201"/>
                      <a:pt x="132" y="201"/>
                    </a:cubicBezTo>
                    <a:cubicBezTo>
                      <a:pt x="139" y="202"/>
                      <a:pt x="139" y="202"/>
                      <a:pt x="139" y="202"/>
                    </a:cubicBezTo>
                    <a:cubicBezTo>
                      <a:pt x="144" y="203"/>
                      <a:pt x="151" y="200"/>
                      <a:pt x="154" y="196"/>
                    </a:cubicBezTo>
                    <a:cubicBezTo>
                      <a:pt x="210" y="125"/>
                      <a:pt x="210" y="125"/>
                      <a:pt x="210" y="125"/>
                    </a:cubicBezTo>
                    <a:cubicBezTo>
                      <a:pt x="213" y="120"/>
                      <a:pt x="214" y="113"/>
                      <a:pt x="212" y="108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2" name="Freeform 10">
                <a:extLst>
                  <a:ext uri="{FF2B5EF4-FFF2-40B4-BE49-F238E27FC236}">
                    <a16:creationId xmlns:a16="http://schemas.microsoft.com/office/drawing/2014/main" id="{AE9A5B18-649F-43BF-8A69-8B65120CB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4007" y="3749553"/>
                <a:ext cx="161925" cy="481013"/>
              </a:xfrm>
              <a:custGeom>
                <a:avLst/>
                <a:gdLst>
                  <a:gd name="T0" fmla="*/ 186 w 188"/>
                  <a:gd name="T1" fmla="*/ 106 h 561"/>
                  <a:gd name="T2" fmla="*/ 158 w 188"/>
                  <a:gd name="T3" fmla="*/ 35 h 561"/>
                  <a:gd name="T4" fmla="*/ 151 w 188"/>
                  <a:gd name="T5" fmla="*/ 85 h 561"/>
                  <a:gd name="T6" fmla="*/ 126 w 188"/>
                  <a:gd name="T7" fmla="*/ 114 h 561"/>
                  <a:gd name="T8" fmla="*/ 100 w 188"/>
                  <a:gd name="T9" fmla="*/ 110 h 561"/>
                  <a:gd name="T10" fmla="*/ 60 w 188"/>
                  <a:gd name="T11" fmla="*/ 105 h 561"/>
                  <a:gd name="T12" fmla="*/ 44 w 188"/>
                  <a:gd name="T13" fmla="*/ 70 h 561"/>
                  <a:gd name="T14" fmla="*/ 54 w 188"/>
                  <a:gd name="T15" fmla="*/ 0 h 561"/>
                  <a:gd name="T16" fmla="*/ 51 w 188"/>
                  <a:gd name="T17" fmla="*/ 21 h 561"/>
                  <a:gd name="T18" fmla="*/ 4 w 188"/>
                  <a:gd name="T19" fmla="*/ 80 h 561"/>
                  <a:gd name="T20" fmla="*/ 2 w 188"/>
                  <a:gd name="T21" fmla="*/ 97 h 561"/>
                  <a:gd name="T22" fmla="*/ 36 w 188"/>
                  <a:gd name="T23" fmla="*/ 181 h 561"/>
                  <a:gd name="T24" fmla="*/ 49 w 188"/>
                  <a:gd name="T25" fmla="*/ 191 h 561"/>
                  <a:gd name="T26" fmla="*/ 57 w 188"/>
                  <a:gd name="T27" fmla="*/ 193 h 561"/>
                  <a:gd name="T28" fmla="*/ 6 w 188"/>
                  <a:gd name="T29" fmla="*/ 554 h 561"/>
                  <a:gd name="T30" fmla="*/ 55 w 188"/>
                  <a:gd name="T31" fmla="*/ 561 h 561"/>
                  <a:gd name="T32" fmla="*/ 106 w 188"/>
                  <a:gd name="T33" fmla="*/ 199 h 561"/>
                  <a:gd name="T34" fmla="*/ 113 w 188"/>
                  <a:gd name="T35" fmla="*/ 200 h 561"/>
                  <a:gd name="T36" fmla="*/ 128 w 188"/>
                  <a:gd name="T37" fmla="*/ 194 h 561"/>
                  <a:gd name="T38" fmla="*/ 184 w 188"/>
                  <a:gd name="T39" fmla="*/ 123 h 561"/>
                  <a:gd name="T40" fmla="*/ 186 w 188"/>
                  <a:gd name="T41" fmla="*/ 106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561">
                    <a:moveTo>
                      <a:pt x="186" y="106"/>
                    </a:moveTo>
                    <a:cubicBezTo>
                      <a:pt x="158" y="35"/>
                      <a:pt x="158" y="35"/>
                      <a:pt x="158" y="3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00" y="110"/>
                      <a:pt x="100" y="110"/>
                      <a:pt x="100" y="110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1" y="85"/>
                      <a:pt x="0" y="92"/>
                      <a:pt x="2" y="97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38" y="186"/>
                      <a:pt x="44" y="191"/>
                      <a:pt x="49" y="191"/>
                    </a:cubicBezTo>
                    <a:cubicBezTo>
                      <a:pt x="57" y="193"/>
                      <a:pt x="57" y="193"/>
                      <a:pt x="57" y="193"/>
                    </a:cubicBezTo>
                    <a:cubicBezTo>
                      <a:pt x="6" y="554"/>
                      <a:pt x="6" y="554"/>
                      <a:pt x="6" y="554"/>
                    </a:cubicBezTo>
                    <a:cubicBezTo>
                      <a:pt x="55" y="561"/>
                      <a:pt x="55" y="561"/>
                      <a:pt x="55" y="561"/>
                    </a:cubicBezTo>
                    <a:cubicBezTo>
                      <a:pt x="106" y="199"/>
                      <a:pt x="106" y="199"/>
                      <a:pt x="106" y="199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8" y="201"/>
                      <a:pt x="125" y="198"/>
                      <a:pt x="128" y="194"/>
                    </a:cubicBezTo>
                    <a:cubicBezTo>
                      <a:pt x="184" y="123"/>
                      <a:pt x="184" y="123"/>
                      <a:pt x="184" y="123"/>
                    </a:cubicBezTo>
                    <a:cubicBezTo>
                      <a:pt x="187" y="118"/>
                      <a:pt x="188" y="111"/>
                      <a:pt x="186" y="10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E4C52C0E-B04F-4A68-8811-CC9862E96872}"/>
                </a:ext>
              </a:extLst>
            </p:cNvPr>
            <p:cNvGrpSpPr/>
            <p:nvPr/>
          </p:nvGrpSpPr>
          <p:grpSpPr>
            <a:xfrm rot="19998836">
              <a:off x="14288521" y="5500162"/>
              <a:ext cx="447206" cy="710994"/>
              <a:chOff x="4057068" y="3320197"/>
              <a:chExt cx="990622" cy="1574948"/>
            </a:xfrm>
          </p:grpSpPr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7AADEAB6-A0BB-47C0-ABE4-242993FB5FAA}"/>
                  </a:ext>
                </a:extLst>
              </p:cNvPr>
              <p:cNvGrpSpPr/>
              <p:nvPr/>
            </p:nvGrpSpPr>
            <p:grpSpPr>
              <a:xfrm>
                <a:off x="4057068" y="3320197"/>
                <a:ext cx="990622" cy="1574948"/>
                <a:chOff x="4057068" y="3320197"/>
                <a:chExt cx="990622" cy="1574948"/>
              </a:xfrm>
            </p:grpSpPr>
            <p:sp>
              <p:nvSpPr>
                <p:cNvPr id="463" name="Freeform 11">
                  <a:extLst>
                    <a:ext uri="{FF2B5EF4-FFF2-40B4-BE49-F238E27FC236}">
                      <a16:creationId xmlns:a16="http://schemas.microsoft.com/office/drawing/2014/main" id="{53653CED-650F-4616-90A0-25FF7015EF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7068" y="3320197"/>
                  <a:ext cx="990622" cy="1036272"/>
                </a:xfrm>
                <a:custGeom>
                  <a:avLst/>
                  <a:gdLst>
                    <a:gd name="T0" fmla="*/ 400 w 400"/>
                    <a:gd name="T1" fmla="*/ 111 h 421"/>
                    <a:gd name="T2" fmla="*/ 211 w 400"/>
                    <a:gd name="T3" fmla="*/ 24 h 421"/>
                    <a:gd name="T4" fmla="*/ 210 w 400"/>
                    <a:gd name="T5" fmla="*/ 24 h 421"/>
                    <a:gd name="T6" fmla="*/ 167 w 400"/>
                    <a:gd name="T7" fmla="*/ 31 h 421"/>
                    <a:gd name="T8" fmla="*/ 166 w 400"/>
                    <a:gd name="T9" fmla="*/ 31 h 421"/>
                    <a:gd name="T10" fmla="*/ 165 w 400"/>
                    <a:gd name="T11" fmla="*/ 31 h 421"/>
                    <a:gd name="T12" fmla="*/ 164 w 400"/>
                    <a:gd name="T13" fmla="*/ 31 h 421"/>
                    <a:gd name="T14" fmla="*/ 164 w 400"/>
                    <a:gd name="T15" fmla="*/ 31 h 421"/>
                    <a:gd name="T16" fmla="*/ 164 w 400"/>
                    <a:gd name="T17" fmla="*/ 31 h 421"/>
                    <a:gd name="T18" fmla="*/ 164 w 400"/>
                    <a:gd name="T19" fmla="*/ 31 h 421"/>
                    <a:gd name="T20" fmla="*/ 161 w 400"/>
                    <a:gd name="T21" fmla="*/ 32 h 421"/>
                    <a:gd name="T22" fmla="*/ 159 w 400"/>
                    <a:gd name="T23" fmla="*/ 32 h 421"/>
                    <a:gd name="T24" fmla="*/ 159 w 400"/>
                    <a:gd name="T25" fmla="*/ 32 h 421"/>
                    <a:gd name="T26" fmla="*/ 108 w 400"/>
                    <a:gd name="T27" fmla="*/ 54 h 421"/>
                    <a:gd name="T28" fmla="*/ 94 w 400"/>
                    <a:gd name="T29" fmla="*/ 72 h 421"/>
                    <a:gd name="T30" fmla="*/ 71 w 400"/>
                    <a:gd name="T31" fmla="*/ 68 h 421"/>
                    <a:gd name="T32" fmla="*/ 36 w 400"/>
                    <a:gd name="T33" fmla="*/ 61 h 421"/>
                    <a:gd name="T34" fmla="*/ 23 w 400"/>
                    <a:gd name="T35" fmla="*/ 64 h 421"/>
                    <a:gd name="T36" fmla="*/ 14 w 400"/>
                    <a:gd name="T37" fmla="*/ 67 h 421"/>
                    <a:gd name="T38" fmla="*/ 12 w 400"/>
                    <a:gd name="T39" fmla="*/ 67 h 421"/>
                    <a:gd name="T40" fmla="*/ 1 w 400"/>
                    <a:gd name="T41" fmla="*/ 84 h 421"/>
                    <a:gd name="T42" fmla="*/ 19 w 400"/>
                    <a:gd name="T43" fmla="*/ 159 h 421"/>
                    <a:gd name="T44" fmla="*/ 36 w 400"/>
                    <a:gd name="T45" fmla="*/ 169 h 421"/>
                    <a:gd name="T46" fmla="*/ 38 w 400"/>
                    <a:gd name="T47" fmla="*/ 169 h 421"/>
                    <a:gd name="T48" fmla="*/ 38 w 400"/>
                    <a:gd name="T49" fmla="*/ 169 h 421"/>
                    <a:gd name="T50" fmla="*/ 62 w 400"/>
                    <a:gd name="T51" fmla="*/ 163 h 421"/>
                    <a:gd name="T52" fmla="*/ 88 w 400"/>
                    <a:gd name="T53" fmla="*/ 143 h 421"/>
                    <a:gd name="T54" fmla="*/ 107 w 400"/>
                    <a:gd name="T55" fmla="*/ 129 h 421"/>
                    <a:gd name="T56" fmla="*/ 119 w 400"/>
                    <a:gd name="T57" fmla="*/ 132 h 421"/>
                    <a:gd name="T58" fmla="*/ 119 w 400"/>
                    <a:gd name="T59" fmla="*/ 133 h 421"/>
                    <a:gd name="T60" fmla="*/ 121 w 400"/>
                    <a:gd name="T61" fmla="*/ 140 h 421"/>
                    <a:gd name="T62" fmla="*/ 139 w 400"/>
                    <a:gd name="T63" fmla="*/ 151 h 421"/>
                    <a:gd name="T64" fmla="*/ 162 w 400"/>
                    <a:gd name="T65" fmla="*/ 145 h 421"/>
                    <a:gd name="T66" fmla="*/ 226 w 400"/>
                    <a:gd name="T67" fmla="*/ 421 h 421"/>
                    <a:gd name="T68" fmla="*/ 277 w 400"/>
                    <a:gd name="T69" fmla="*/ 408 h 421"/>
                    <a:gd name="T70" fmla="*/ 213 w 400"/>
                    <a:gd name="T71" fmla="*/ 133 h 421"/>
                    <a:gd name="T72" fmla="*/ 236 w 400"/>
                    <a:gd name="T73" fmla="*/ 128 h 421"/>
                    <a:gd name="T74" fmla="*/ 246 w 400"/>
                    <a:gd name="T75" fmla="*/ 110 h 421"/>
                    <a:gd name="T76" fmla="*/ 245 w 400"/>
                    <a:gd name="T77" fmla="*/ 105 h 421"/>
                    <a:gd name="T78" fmla="*/ 400 w 400"/>
                    <a:gd name="T79" fmla="*/ 111 h 4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00" h="421">
                      <a:moveTo>
                        <a:pt x="400" y="111"/>
                      </a:moveTo>
                      <a:cubicBezTo>
                        <a:pt x="361" y="0"/>
                        <a:pt x="211" y="24"/>
                        <a:pt x="211" y="24"/>
                      </a:cubicBezTo>
                      <a:cubicBezTo>
                        <a:pt x="210" y="24"/>
                        <a:pt x="210" y="24"/>
                        <a:pt x="210" y="24"/>
                      </a:cubicBezTo>
                      <a:cubicBezTo>
                        <a:pt x="200" y="25"/>
                        <a:pt x="185" y="26"/>
                        <a:pt x="167" y="31"/>
                      </a:cubicBezTo>
                      <a:cubicBezTo>
                        <a:pt x="166" y="31"/>
                        <a:pt x="166" y="31"/>
                        <a:pt x="166" y="31"/>
                      </a:cubicBezTo>
                      <a:cubicBezTo>
                        <a:pt x="165" y="31"/>
                        <a:pt x="165" y="31"/>
                        <a:pt x="165" y="31"/>
                      </a:cubicBezTo>
                      <a:cubicBezTo>
                        <a:pt x="165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3" y="31"/>
                        <a:pt x="162" y="32"/>
                        <a:pt x="161" y="32"/>
                      </a:cubicBezTo>
                      <a:cubicBezTo>
                        <a:pt x="159" y="32"/>
                        <a:pt x="159" y="32"/>
                        <a:pt x="159" y="32"/>
                      </a:cubicBezTo>
                      <a:cubicBezTo>
                        <a:pt x="159" y="32"/>
                        <a:pt x="159" y="32"/>
                        <a:pt x="159" y="32"/>
                      </a:cubicBezTo>
                      <a:cubicBezTo>
                        <a:pt x="128" y="40"/>
                        <a:pt x="109" y="50"/>
                        <a:pt x="108" y="54"/>
                      </a:cubicBezTo>
                      <a:cubicBezTo>
                        <a:pt x="106" y="67"/>
                        <a:pt x="98" y="71"/>
                        <a:pt x="94" y="72"/>
                      </a:cubicBezTo>
                      <a:cubicBezTo>
                        <a:pt x="90" y="73"/>
                        <a:pt x="79" y="72"/>
                        <a:pt x="71" y="68"/>
                      </a:cubicBezTo>
                      <a:cubicBezTo>
                        <a:pt x="57" y="63"/>
                        <a:pt x="36" y="61"/>
                        <a:pt x="36" y="61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14" y="67"/>
                        <a:pt x="14" y="67"/>
                        <a:pt x="14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4" y="69"/>
                        <a:pt x="0" y="77"/>
                        <a:pt x="1" y="84"/>
                      </a:cubicBezTo>
                      <a:cubicBezTo>
                        <a:pt x="19" y="159"/>
                        <a:pt x="19" y="159"/>
                        <a:pt x="19" y="159"/>
                      </a:cubicBezTo>
                      <a:cubicBezTo>
                        <a:pt x="21" y="166"/>
                        <a:pt x="29" y="171"/>
                        <a:pt x="36" y="169"/>
                      </a:cubicBezTo>
                      <a:cubicBezTo>
                        <a:pt x="38" y="169"/>
                        <a:pt x="38" y="169"/>
                        <a:pt x="38" y="169"/>
                      </a:cubicBezTo>
                      <a:cubicBezTo>
                        <a:pt x="38" y="169"/>
                        <a:pt x="38" y="169"/>
                        <a:pt x="38" y="169"/>
                      </a:cubicBezTo>
                      <a:cubicBezTo>
                        <a:pt x="62" y="163"/>
                        <a:pt x="62" y="163"/>
                        <a:pt x="62" y="163"/>
                      </a:cubicBezTo>
                      <a:cubicBezTo>
                        <a:pt x="62" y="163"/>
                        <a:pt x="80" y="153"/>
                        <a:pt x="88" y="143"/>
                      </a:cubicBezTo>
                      <a:cubicBezTo>
                        <a:pt x="94" y="136"/>
                        <a:pt x="103" y="130"/>
                        <a:pt x="107" y="129"/>
                      </a:cubicBezTo>
                      <a:cubicBezTo>
                        <a:pt x="110" y="129"/>
                        <a:pt x="115" y="129"/>
                        <a:pt x="119" y="132"/>
                      </a:cubicBezTo>
                      <a:cubicBezTo>
                        <a:pt x="119" y="132"/>
                        <a:pt x="119" y="132"/>
                        <a:pt x="119" y="133"/>
                      </a:cubicBezTo>
                      <a:cubicBezTo>
                        <a:pt x="121" y="140"/>
                        <a:pt x="121" y="140"/>
                        <a:pt x="121" y="140"/>
                      </a:cubicBezTo>
                      <a:cubicBezTo>
                        <a:pt x="123" y="148"/>
                        <a:pt x="131" y="152"/>
                        <a:pt x="139" y="151"/>
                      </a:cubicBezTo>
                      <a:cubicBezTo>
                        <a:pt x="162" y="145"/>
                        <a:pt x="162" y="145"/>
                        <a:pt x="162" y="145"/>
                      </a:cubicBezTo>
                      <a:cubicBezTo>
                        <a:pt x="226" y="421"/>
                        <a:pt x="226" y="421"/>
                        <a:pt x="226" y="421"/>
                      </a:cubicBezTo>
                      <a:cubicBezTo>
                        <a:pt x="277" y="408"/>
                        <a:pt x="277" y="408"/>
                        <a:pt x="277" y="408"/>
                      </a:cubicBezTo>
                      <a:cubicBezTo>
                        <a:pt x="213" y="133"/>
                        <a:pt x="213" y="133"/>
                        <a:pt x="213" y="133"/>
                      </a:cubicBezTo>
                      <a:cubicBezTo>
                        <a:pt x="236" y="128"/>
                        <a:pt x="236" y="128"/>
                        <a:pt x="236" y="128"/>
                      </a:cubicBezTo>
                      <a:cubicBezTo>
                        <a:pt x="243" y="126"/>
                        <a:pt x="248" y="118"/>
                        <a:pt x="246" y="110"/>
                      </a:cubicBezTo>
                      <a:cubicBezTo>
                        <a:pt x="245" y="105"/>
                        <a:pt x="245" y="105"/>
                        <a:pt x="245" y="105"/>
                      </a:cubicBezTo>
                      <a:cubicBezTo>
                        <a:pt x="312" y="56"/>
                        <a:pt x="391" y="108"/>
                        <a:pt x="400" y="11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72" name="Freeform 12">
                  <a:extLst>
                    <a:ext uri="{FF2B5EF4-FFF2-40B4-BE49-F238E27FC236}">
                      <a16:creationId xmlns:a16="http://schemas.microsoft.com/office/drawing/2014/main" id="{28076AB0-4DB5-4D19-8743-3952479462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9664" y="3890829"/>
                  <a:ext cx="483897" cy="1004316"/>
                </a:xfrm>
                <a:custGeom>
                  <a:avLst/>
                  <a:gdLst>
                    <a:gd name="T0" fmla="*/ 194 w 196"/>
                    <a:gd name="T1" fmla="*/ 367 h 406"/>
                    <a:gd name="T2" fmla="*/ 183 w 196"/>
                    <a:gd name="T3" fmla="*/ 385 h 406"/>
                    <a:gd name="T4" fmla="*/ 103 w 196"/>
                    <a:gd name="T5" fmla="*/ 404 h 406"/>
                    <a:gd name="T6" fmla="*/ 85 w 196"/>
                    <a:gd name="T7" fmla="*/ 393 h 406"/>
                    <a:gd name="T8" fmla="*/ 2 w 196"/>
                    <a:gd name="T9" fmla="*/ 38 h 406"/>
                    <a:gd name="T10" fmla="*/ 13 w 196"/>
                    <a:gd name="T11" fmla="*/ 21 h 406"/>
                    <a:gd name="T12" fmla="*/ 93 w 196"/>
                    <a:gd name="T13" fmla="*/ 2 h 406"/>
                    <a:gd name="T14" fmla="*/ 111 w 196"/>
                    <a:gd name="T15" fmla="*/ 13 h 406"/>
                    <a:gd name="T16" fmla="*/ 194 w 196"/>
                    <a:gd name="T17" fmla="*/ 367 h 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6" h="406">
                      <a:moveTo>
                        <a:pt x="194" y="367"/>
                      </a:moveTo>
                      <a:cubicBezTo>
                        <a:pt x="196" y="375"/>
                        <a:pt x="191" y="383"/>
                        <a:pt x="183" y="385"/>
                      </a:cubicBezTo>
                      <a:cubicBezTo>
                        <a:pt x="103" y="404"/>
                        <a:pt x="103" y="404"/>
                        <a:pt x="103" y="404"/>
                      </a:cubicBezTo>
                      <a:cubicBezTo>
                        <a:pt x="95" y="406"/>
                        <a:pt x="87" y="401"/>
                        <a:pt x="85" y="393"/>
                      </a:cubicBezTo>
                      <a:cubicBezTo>
                        <a:pt x="2" y="38"/>
                        <a:pt x="2" y="38"/>
                        <a:pt x="2" y="38"/>
                      </a:cubicBezTo>
                      <a:cubicBezTo>
                        <a:pt x="0" y="31"/>
                        <a:pt x="5" y="23"/>
                        <a:pt x="13" y="21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101" y="0"/>
                        <a:pt x="109" y="5"/>
                        <a:pt x="111" y="13"/>
                      </a:cubicBezTo>
                      <a:lnTo>
                        <a:pt x="194" y="367"/>
                      </a:lnTo>
                      <a:close/>
                    </a:path>
                  </a:pathLst>
                </a:cu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73" name="Freeform 13">
                  <a:extLst>
                    <a:ext uri="{FF2B5EF4-FFF2-40B4-BE49-F238E27FC236}">
                      <a16:creationId xmlns:a16="http://schemas.microsoft.com/office/drawing/2014/main" id="{372A53AB-26A1-4F5B-BE3A-D9EAE317AC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9664" y="3936480"/>
                  <a:ext cx="287601" cy="958665"/>
                </a:xfrm>
                <a:custGeom>
                  <a:avLst/>
                  <a:gdLst>
                    <a:gd name="T0" fmla="*/ 27 w 117"/>
                    <a:gd name="T1" fmla="*/ 0 h 388"/>
                    <a:gd name="T2" fmla="*/ 13 w 117"/>
                    <a:gd name="T3" fmla="*/ 3 h 388"/>
                    <a:gd name="T4" fmla="*/ 2 w 117"/>
                    <a:gd name="T5" fmla="*/ 20 h 388"/>
                    <a:gd name="T6" fmla="*/ 85 w 117"/>
                    <a:gd name="T7" fmla="*/ 375 h 388"/>
                    <a:gd name="T8" fmla="*/ 103 w 117"/>
                    <a:gd name="T9" fmla="*/ 386 h 388"/>
                    <a:gd name="T10" fmla="*/ 117 w 117"/>
                    <a:gd name="T11" fmla="*/ 382 h 388"/>
                    <a:gd name="T12" fmla="*/ 27 w 117"/>
                    <a:gd name="T13" fmla="*/ 0 h 3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388">
                      <a:moveTo>
                        <a:pt x="27" y="0"/>
                      </a:move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5" y="5"/>
                        <a:pt x="0" y="13"/>
                        <a:pt x="2" y="20"/>
                      </a:cubicBezTo>
                      <a:cubicBezTo>
                        <a:pt x="85" y="375"/>
                        <a:pt x="85" y="375"/>
                        <a:pt x="85" y="375"/>
                      </a:cubicBezTo>
                      <a:cubicBezTo>
                        <a:pt x="87" y="383"/>
                        <a:pt x="95" y="388"/>
                        <a:pt x="103" y="386"/>
                      </a:cubicBezTo>
                      <a:cubicBezTo>
                        <a:pt x="117" y="382"/>
                        <a:pt x="117" y="382"/>
                        <a:pt x="117" y="382"/>
                      </a:cubicBez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4014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61" name="Freeform 14">
                <a:extLst>
                  <a:ext uri="{FF2B5EF4-FFF2-40B4-BE49-F238E27FC236}">
                    <a16:creationId xmlns:a16="http://schemas.microsoft.com/office/drawing/2014/main" id="{32A6B787-5E6B-4513-8F20-8E55B915C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7068" y="3470843"/>
                <a:ext cx="150649" cy="269341"/>
              </a:xfrm>
              <a:custGeom>
                <a:avLst/>
                <a:gdLst>
                  <a:gd name="T0" fmla="*/ 43 w 62"/>
                  <a:gd name="T1" fmla="*/ 92 h 110"/>
                  <a:gd name="T2" fmla="*/ 26 w 62"/>
                  <a:gd name="T3" fmla="*/ 18 h 110"/>
                  <a:gd name="T4" fmla="*/ 36 w 62"/>
                  <a:gd name="T5" fmla="*/ 0 h 110"/>
                  <a:gd name="T6" fmla="*/ 36 w 62"/>
                  <a:gd name="T7" fmla="*/ 0 h 110"/>
                  <a:gd name="T8" fmla="*/ 23 w 62"/>
                  <a:gd name="T9" fmla="*/ 3 h 110"/>
                  <a:gd name="T10" fmla="*/ 14 w 62"/>
                  <a:gd name="T11" fmla="*/ 6 h 110"/>
                  <a:gd name="T12" fmla="*/ 12 w 62"/>
                  <a:gd name="T13" fmla="*/ 6 h 110"/>
                  <a:gd name="T14" fmla="*/ 1 w 62"/>
                  <a:gd name="T15" fmla="*/ 23 h 110"/>
                  <a:gd name="T16" fmla="*/ 19 w 62"/>
                  <a:gd name="T17" fmla="*/ 98 h 110"/>
                  <a:gd name="T18" fmla="*/ 36 w 62"/>
                  <a:gd name="T19" fmla="*/ 108 h 110"/>
                  <a:gd name="T20" fmla="*/ 38 w 62"/>
                  <a:gd name="T21" fmla="*/ 108 h 110"/>
                  <a:gd name="T22" fmla="*/ 38 w 62"/>
                  <a:gd name="T23" fmla="*/ 108 h 110"/>
                  <a:gd name="T24" fmla="*/ 62 w 62"/>
                  <a:gd name="T25" fmla="*/ 102 h 110"/>
                  <a:gd name="T26" fmla="*/ 62 w 62"/>
                  <a:gd name="T27" fmla="*/ 102 h 110"/>
                  <a:gd name="T28" fmla="*/ 62 w 62"/>
                  <a:gd name="T29" fmla="*/ 102 h 110"/>
                  <a:gd name="T30" fmla="*/ 61 w 62"/>
                  <a:gd name="T31" fmla="*/ 103 h 110"/>
                  <a:gd name="T32" fmla="*/ 43 w 62"/>
                  <a:gd name="T33" fmla="*/ 9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110">
                    <a:moveTo>
                      <a:pt x="43" y="9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0"/>
                      <a:pt x="29" y="2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4" y="8"/>
                      <a:pt x="0" y="16"/>
                      <a:pt x="1" y="2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1" y="105"/>
                      <a:pt x="29" y="110"/>
                      <a:pt x="36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53" y="104"/>
                      <a:pt x="45" y="100"/>
                      <a:pt x="43" y="92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2" name="Freeform 15">
                <a:extLst>
                  <a:ext uri="{FF2B5EF4-FFF2-40B4-BE49-F238E27FC236}">
                    <a16:creationId xmlns:a16="http://schemas.microsoft.com/office/drawing/2014/main" id="{65BEEA93-0C12-424C-8404-0194F432E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4231" y="3667142"/>
                <a:ext cx="100432" cy="269341"/>
              </a:xfrm>
              <a:custGeom>
                <a:avLst/>
                <a:gdLst>
                  <a:gd name="T0" fmla="*/ 9 w 22"/>
                  <a:gd name="T1" fmla="*/ 0 h 59"/>
                  <a:gd name="T2" fmla="*/ 0 w 22"/>
                  <a:gd name="T3" fmla="*/ 2 h 59"/>
                  <a:gd name="T4" fmla="*/ 14 w 22"/>
                  <a:gd name="T5" fmla="*/ 59 h 59"/>
                  <a:gd name="T6" fmla="*/ 22 w 22"/>
                  <a:gd name="T7" fmla="*/ 57 h 59"/>
                  <a:gd name="T8" fmla="*/ 9 w 22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9">
                    <a:moveTo>
                      <a:pt x="9" y="0"/>
                    </a:moveTo>
                    <a:lnTo>
                      <a:pt x="0" y="2"/>
                    </a:lnTo>
                    <a:lnTo>
                      <a:pt x="14" y="59"/>
                    </a:lnTo>
                    <a:lnTo>
                      <a:pt x="22" y="5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38" name="Rectangle 18">
              <a:extLst>
                <a:ext uri="{FF2B5EF4-FFF2-40B4-BE49-F238E27FC236}">
                  <a16:creationId xmlns:a16="http://schemas.microsoft.com/office/drawing/2014/main" id="{E2D9CA0A-2D91-41A3-A09D-73EC09207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75531" y="5948860"/>
              <a:ext cx="2029650" cy="93530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9" name="Freeform 20">
              <a:extLst>
                <a:ext uri="{FF2B5EF4-FFF2-40B4-BE49-F238E27FC236}">
                  <a16:creationId xmlns:a16="http://schemas.microsoft.com/office/drawing/2014/main" id="{1E14BAA4-25EC-48EB-9448-717D97FA4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5931" y="6834938"/>
              <a:ext cx="1859250" cy="49227"/>
            </a:xfrm>
            <a:custGeom>
              <a:avLst/>
              <a:gdLst>
                <a:gd name="T0" fmla="*/ 904 w 904"/>
                <a:gd name="T1" fmla="*/ 24 h 24"/>
                <a:gd name="T2" fmla="*/ 904 w 904"/>
                <a:gd name="T3" fmla="*/ 0 h 24"/>
                <a:gd name="T4" fmla="*/ 29 w 904"/>
                <a:gd name="T5" fmla="*/ 0 h 24"/>
                <a:gd name="T6" fmla="*/ 0 w 904"/>
                <a:gd name="T7" fmla="*/ 24 h 24"/>
                <a:gd name="T8" fmla="*/ 904 w 90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24">
                  <a:moveTo>
                    <a:pt x="904" y="24"/>
                  </a:moveTo>
                  <a:cubicBezTo>
                    <a:pt x="904" y="0"/>
                    <a:pt x="904" y="0"/>
                    <a:pt x="90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6" y="14"/>
                    <a:pt x="15" y="24"/>
                    <a:pt x="0" y="24"/>
                  </a:cubicBezTo>
                  <a:lnTo>
                    <a:pt x="904" y="24"/>
                  </a:lnTo>
                  <a:close/>
                </a:path>
              </a:pathLst>
            </a:custGeom>
            <a:solidFill>
              <a:srgbClr val="C78E0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C514161C-CEFC-403E-8572-C9DF51719551}"/>
                </a:ext>
              </a:extLst>
            </p:cNvPr>
            <p:cNvGrpSpPr/>
            <p:nvPr/>
          </p:nvGrpSpPr>
          <p:grpSpPr>
            <a:xfrm rot="882817">
              <a:off x="15528903" y="5377965"/>
              <a:ext cx="215753" cy="542725"/>
              <a:chOff x="5298858" y="3302195"/>
              <a:chExt cx="123368" cy="310330"/>
            </a:xfrm>
          </p:grpSpPr>
          <p:sp>
            <p:nvSpPr>
              <p:cNvPr id="447" name="Freeform 444">
                <a:extLst>
                  <a:ext uri="{FF2B5EF4-FFF2-40B4-BE49-F238E27FC236}">
                    <a16:creationId xmlns:a16="http://schemas.microsoft.com/office/drawing/2014/main" id="{3937BDC4-B212-4D66-B922-D7066BBA60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98858" y="3302195"/>
                <a:ext cx="61048" cy="232746"/>
              </a:xfrm>
              <a:custGeom>
                <a:avLst/>
                <a:gdLst>
                  <a:gd name="T0" fmla="*/ 22 w 22"/>
                  <a:gd name="T1" fmla="*/ 54 h 84"/>
                  <a:gd name="T2" fmla="*/ 19 w 22"/>
                  <a:gd name="T3" fmla="*/ 41 h 84"/>
                  <a:gd name="T4" fmla="*/ 18 w 22"/>
                  <a:gd name="T5" fmla="*/ 39 h 84"/>
                  <a:gd name="T6" fmla="*/ 18 w 22"/>
                  <a:gd name="T7" fmla="*/ 39 h 84"/>
                  <a:gd name="T8" fmla="*/ 18 w 22"/>
                  <a:gd name="T9" fmla="*/ 38 h 84"/>
                  <a:gd name="T10" fmla="*/ 10 w 22"/>
                  <a:gd name="T11" fmla="*/ 0 h 84"/>
                  <a:gd name="T12" fmla="*/ 0 w 22"/>
                  <a:gd name="T13" fmla="*/ 0 h 84"/>
                  <a:gd name="T14" fmla="*/ 0 w 22"/>
                  <a:gd name="T15" fmla="*/ 23 h 84"/>
                  <a:gd name="T16" fmla="*/ 0 w 22"/>
                  <a:gd name="T17" fmla="*/ 38 h 84"/>
                  <a:gd name="T18" fmla="*/ 0 w 22"/>
                  <a:gd name="T19" fmla="*/ 84 h 84"/>
                  <a:gd name="T20" fmla="*/ 22 w 22"/>
                  <a:gd name="T21" fmla="*/ 5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84">
                    <a:moveTo>
                      <a:pt x="22" y="54"/>
                    </a:moveTo>
                    <a:cubicBezTo>
                      <a:pt x="22" y="50"/>
                      <a:pt x="21" y="45"/>
                      <a:pt x="19" y="41"/>
                    </a:cubicBezTo>
                    <a:cubicBezTo>
                      <a:pt x="19" y="40"/>
                      <a:pt x="18" y="40"/>
                      <a:pt x="18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0" y="25"/>
                      <a:pt x="8" y="8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12" y="84"/>
                      <a:pt x="22" y="66"/>
                      <a:pt x="22" y="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8" name="Freeform 445">
                <a:extLst>
                  <a:ext uri="{FF2B5EF4-FFF2-40B4-BE49-F238E27FC236}">
                    <a16:creationId xmlns:a16="http://schemas.microsoft.com/office/drawing/2014/main" id="{B8CBEF73-94AF-4685-A80F-F952376CEB8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26840" y="3302196"/>
                <a:ext cx="33068" cy="80126"/>
              </a:xfrm>
              <a:custGeom>
                <a:avLst/>
                <a:gdLst>
                  <a:gd name="T0" fmla="*/ 0 w 26"/>
                  <a:gd name="T1" fmla="*/ 0 h 63"/>
                  <a:gd name="T2" fmla="*/ 26 w 26"/>
                  <a:gd name="T3" fmla="*/ 0 h 63"/>
                  <a:gd name="T4" fmla="*/ 0 w 26"/>
                  <a:gd name="T5" fmla="*/ 63 h 63"/>
                  <a:gd name="T6" fmla="*/ 0 w 26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63">
                    <a:moveTo>
                      <a:pt x="0" y="0"/>
                    </a:moveTo>
                    <a:lnTo>
                      <a:pt x="26" y="0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9" name="Freeform 446">
                <a:extLst>
                  <a:ext uri="{FF2B5EF4-FFF2-40B4-BE49-F238E27FC236}">
                    <a16:creationId xmlns:a16="http://schemas.microsoft.com/office/drawing/2014/main" id="{16C3C8B4-5707-44CB-B8F9-F65DA3C49B7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6" y="3302196"/>
                <a:ext cx="62320" cy="232746"/>
              </a:xfrm>
              <a:custGeom>
                <a:avLst/>
                <a:gdLst>
                  <a:gd name="T0" fmla="*/ 0 w 22"/>
                  <a:gd name="T1" fmla="*/ 54 h 84"/>
                  <a:gd name="T2" fmla="*/ 3 w 22"/>
                  <a:gd name="T3" fmla="*/ 41 h 84"/>
                  <a:gd name="T4" fmla="*/ 4 w 22"/>
                  <a:gd name="T5" fmla="*/ 39 h 84"/>
                  <a:gd name="T6" fmla="*/ 4 w 22"/>
                  <a:gd name="T7" fmla="*/ 39 h 84"/>
                  <a:gd name="T8" fmla="*/ 4 w 22"/>
                  <a:gd name="T9" fmla="*/ 38 h 84"/>
                  <a:gd name="T10" fmla="*/ 12 w 22"/>
                  <a:gd name="T11" fmla="*/ 0 h 84"/>
                  <a:gd name="T12" fmla="*/ 22 w 22"/>
                  <a:gd name="T13" fmla="*/ 0 h 84"/>
                  <a:gd name="T14" fmla="*/ 22 w 22"/>
                  <a:gd name="T15" fmla="*/ 23 h 84"/>
                  <a:gd name="T16" fmla="*/ 22 w 22"/>
                  <a:gd name="T17" fmla="*/ 38 h 84"/>
                  <a:gd name="T18" fmla="*/ 22 w 22"/>
                  <a:gd name="T19" fmla="*/ 84 h 84"/>
                  <a:gd name="T20" fmla="*/ 0 w 22"/>
                  <a:gd name="T21" fmla="*/ 5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84">
                    <a:moveTo>
                      <a:pt x="0" y="54"/>
                    </a:moveTo>
                    <a:cubicBezTo>
                      <a:pt x="0" y="50"/>
                      <a:pt x="1" y="45"/>
                      <a:pt x="3" y="41"/>
                    </a:cubicBezTo>
                    <a:cubicBezTo>
                      <a:pt x="3" y="40"/>
                      <a:pt x="3" y="40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12" y="25"/>
                      <a:pt x="13" y="8"/>
                      <a:pt x="1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10" y="84"/>
                      <a:pt x="0" y="66"/>
                      <a:pt x="0" y="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0" name="Freeform 447">
                <a:extLst>
                  <a:ext uri="{FF2B5EF4-FFF2-40B4-BE49-F238E27FC236}">
                    <a16:creationId xmlns:a16="http://schemas.microsoft.com/office/drawing/2014/main" id="{9AE75775-AE6D-4835-BE03-7939C41B319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5" y="3302195"/>
                <a:ext cx="36884" cy="80126"/>
              </a:xfrm>
              <a:custGeom>
                <a:avLst/>
                <a:gdLst>
                  <a:gd name="T0" fmla="*/ 29 w 29"/>
                  <a:gd name="T1" fmla="*/ 0 h 63"/>
                  <a:gd name="T2" fmla="*/ 0 w 29"/>
                  <a:gd name="T3" fmla="*/ 0 h 63"/>
                  <a:gd name="T4" fmla="*/ 29 w 29"/>
                  <a:gd name="T5" fmla="*/ 63 h 63"/>
                  <a:gd name="T6" fmla="*/ 29 w 29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3">
                    <a:moveTo>
                      <a:pt x="29" y="0"/>
                    </a:moveTo>
                    <a:lnTo>
                      <a:pt x="0" y="0"/>
                    </a:lnTo>
                    <a:lnTo>
                      <a:pt x="29" y="6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1" name="Freeform 449">
                <a:extLst>
                  <a:ext uri="{FF2B5EF4-FFF2-40B4-BE49-F238E27FC236}">
                    <a16:creationId xmlns:a16="http://schemas.microsoft.com/office/drawing/2014/main" id="{93A4CB63-96CA-4D52-98CE-3D94D096382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0" y="3473893"/>
                <a:ext cx="58504" cy="138630"/>
              </a:xfrm>
              <a:custGeom>
                <a:avLst/>
                <a:gdLst>
                  <a:gd name="T0" fmla="*/ 16 w 21"/>
                  <a:gd name="T1" fmla="*/ 0 h 50"/>
                  <a:gd name="T2" fmla="*/ 16 w 21"/>
                  <a:gd name="T3" fmla="*/ 0 h 50"/>
                  <a:gd name="T4" fmla="*/ 0 w 21"/>
                  <a:gd name="T5" fmla="*/ 0 h 50"/>
                  <a:gd name="T6" fmla="*/ 2 w 21"/>
                  <a:gd name="T7" fmla="*/ 5 h 50"/>
                  <a:gd name="T8" fmla="*/ 14 w 21"/>
                  <a:gd name="T9" fmla="*/ 50 h 50"/>
                  <a:gd name="T10" fmla="*/ 21 w 21"/>
                  <a:gd name="T11" fmla="*/ 13 h 50"/>
                  <a:gd name="T12" fmla="*/ 16 w 2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0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2" y="4"/>
                      <a:pt x="2" y="5"/>
                    </a:cubicBezTo>
                    <a:cubicBezTo>
                      <a:pt x="9" y="21"/>
                      <a:pt x="14" y="33"/>
                      <a:pt x="14" y="50"/>
                    </a:cubicBezTo>
                    <a:cubicBezTo>
                      <a:pt x="14" y="36"/>
                      <a:pt x="17" y="24"/>
                      <a:pt x="21" y="13"/>
                    </a:cubicBezTo>
                    <a:cubicBezTo>
                      <a:pt x="19" y="9"/>
                      <a:pt x="18" y="4"/>
                      <a:pt x="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19BC50A8-89AF-4B14-A2DA-14CBBB9366E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40798" y="3454814"/>
                <a:ext cx="39427" cy="122096"/>
              </a:xfrm>
              <a:custGeom>
                <a:avLst/>
                <a:gdLst>
                  <a:gd name="T0" fmla="*/ 0 w 14"/>
                  <a:gd name="T1" fmla="*/ 37 h 44"/>
                  <a:gd name="T2" fmla="*/ 7 w 14"/>
                  <a:gd name="T3" fmla="*/ 44 h 44"/>
                  <a:gd name="T4" fmla="*/ 14 w 14"/>
                  <a:gd name="T5" fmla="*/ 37 h 44"/>
                  <a:gd name="T6" fmla="*/ 7 w 14"/>
                  <a:gd name="T7" fmla="*/ 0 h 44"/>
                  <a:gd name="T8" fmla="*/ 0 w 14"/>
                  <a:gd name="T9" fmla="*/ 3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4">
                    <a:moveTo>
                      <a:pt x="0" y="37"/>
                    </a:moveTo>
                    <a:cubicBezTo>
                      <a:pt x="0" y="41"/>
                      <a:pt x="3" y="44"/>
                      <a:pt x="7" y="44"/>
                    </a:cubicBezTo>
                    <a:cubicBezTo>
                      <a:pt x="11" y="44"/>
                      <a:pt x="14" y="41"/>
                      <a:pt x="14" y="37"/>
                    </a:cubicBezTo>
                    <a:cubicBezTo>
                      <a:pt x="14" y="23"/>
                      <a:pt x="11" y="11"/>
                      <a:pt x="7" y="0"/>
                    </a:cubicBezTo>
                    <a:cubicBezTo>
                      <a:pt x="3" y="11"/>
                      <a:pt x="0" y="23"/>
                      <a:pt x="0" y="3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159E97F5-CC8B-4F8A-BB38-615EA1BE07F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66224" y="3396309"/>
                <a:ext cx="55961" cy="138630"/>
              </a:xfrm>
              <a:custGeom>
                <a:avLst/>
                <a:gdLst>
                  <a:gd name="T0" fmla="*/ 4 w 20"/>
                  <a:gd name="T1" fmla="*/ 39 h 50"/>
                  <a:gd name="T2" fmla="*/ 4 w 20"/>
                  <a:gd name="T3" fmla="*/ 39 h 50"/>
                  <a:gd name="T4" fmla="*/ 3 w 20"/>
                  <a:gd name="T5" fmla="*/ 41 h 50"/>
                  <a:gd name="T6" fmla="*/ 0 w 20"/>
                  <a:gd name="T7" fmla="*/ 50 h 50"/>
                  <a:gd name="T8" fmla="*/ 20 w 20"/>
                  <a:gd name="T9" fmla="*/ 50 h 50"/>
                  <a:gd name="T10" fmla="*/ 20 w 20"/>
                  <a:gd name="T11" fmla="*/ 34 h 50"/>
                  <a:gd name="T12" fmla="*/ 12 w 20"/>
                  <a:gd name="T13" fmla="*/ 0 h 50"/>
                  <a:gd name="T14" fmla="*/ 12 w 20"/>
                  <a:gd name="T15" fmla="*/ 0 h 50"/>
                  <a:gd name="T16" fmla="*/ 4 w 20"/>
                  <a:gd name="T17" fmla="*/ 38 h 50"/>
                  <a:gd name="T18" fmla="*/ 4 w 20"/>
                  <a:gd name="T19" fmla="*/ 3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50">
                    <a:moveTo>
                      <a:pt x="4" y="39"/>
                    </a:moveTo>
                    <a:cubicBezTo>
                      <a:pt x="4" y="39"/>
                      <a:pt x="4" y="39"/>
                      <a:pt x="4" y="39"/>
                    </a:cubicBezTo>
                    <a:cubicBezTo>
                      <a:pt x="3" y="40"/>
                      <a:pt x="3" y="40"/>
                      <a:pt x="3" y="41"/>
                    </a:cubicBezTo>
                    <a:cubicBezTo>
                      <a:pt x="2" y="44"/>
                      <a:pt x="1" y="47"/>
                      <a:pt x="0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18" y="2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8"/>
                      <a:pt x="12" y="25"/>
                      <a:pt x="4" y="38"/>
                    </a:cubicBezTo>
                    <a:cubicBezTo>
                      <a:pt x="4" y="38"/>
                      <a:pt x="4" y="38"/>
                      <a:pt x="4" y="39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2B221F5A-DB7B-45D9-9DBD-0657E82A17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864" y="3302195"/>
                <a:ext cx="36884" cy="80126"/>
              </a:xfrm>
              <a:custGeom>
                <a:avLst/>
                <a:gdLst>
                  <a:gd name="T0" fmla="*/ 29 w 29"/>
                  <a:gd name="T1" fmla="*/ 0 h 63"/>
                  <a:gd name="T2" fmla="*/ 0 w 29"/>
                  <a:gd name="T3" fmla="*/ 0 h 63"/>
                  <a:gd name="T4" fmla="*/ 29 w 29"/>
                  <a:gd name="T5" fmla="*/ 63 h 63"/>
                  <a:gd name="T6" fmla="*/ 29 w 29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3">
                    <a:moveTo>
                      <a:pt x="29" y="0"/>
                    </a:moveTo>
                    <a:lnTo>
                      <a:pt x="0" y="0"/>
                    </a:lnTo>
                    <a:lnTo>
                      <a:pt x="29" y="6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6ADD8761-67E2-4CB4-9091-5368EDA4B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326839" y="3382320"/>
                <a:ext cx="69951" cy="6867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54539B29-8661-4E61-BF3C-4453B6FE793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03960" y="3540030"/>
                <a:ext cx="48330" cy="72495"/>
              </a:xfrm>
              <a:custGeom>
                <a:avLst/>
                <a:gdLst>
                  <a:gd name="T0" fmla="*/ 15 w 17"/>
                  <a:gd name="T1" fmla="*/ 5 h 26"/>
                  <a:gd name="T2" fmla="*/ 17 w 17"/>
                  <a:gd name="T3" fmla="*/ 0 h 26"/>
                  <a:gd name="T4" fmla="*/ 2 w 17"/>
                  <a:gd name="T5" fmla="*/ 0 h 26"/>
                  <a:gd name="T6" fmla="*/ 2 w 17"/>
                  <a:gd name="T7" fmla="*/ 0 h 26"/>
                  <a:gd name="T8" fmla="*/ 0 w 17"/>
                  <a:gd name="T9" fmla="*/ 4 h 26"/>
                  <a:gd name="T10" fmla="*/ 8 w 17"/>
                  <a:gd name="T11" fmla="*/ 26 h 26"/>
                  <a:gd name="T12" fmla="*/ 15 w 17"/>
                  <a:gd name="T13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6">
                    <a:moveTo>
                      <a:pt x="15" y="5"/>
                    </a:moveTo>
                    <a:cubicBezTo>
                      <a:pt x="16" y="4"/>
                      <a:pt x="17" y="2"/>
                      <a:pt x="1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0" y="19"/>
                      <a:pt x="12" y="13"/>
                      <a:pt x="15" y="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4F496684-46AF-45B1-A6DF-E643AA81410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38299" y="3473897"/>
                <a:ext cx="11447" cy="63592"/>
              </a:xfrm>
              <a:custGeom>
                <a:avLst/>
                <a:gdLst>
                  <a:gd name="T0" fmla="*/ 3 w 4"/>
                  <a:gd name="T1" fmla="*/ 23 h 23"/>
                  <a:gd name="T2" fmla="*/ 4 w 4"/>
                  <a:gd name="T3" fmla="*/ 12 h 23"/>
                  <a:gd name="T4" fmla="*/ 0 w 4"/>
                  <a:gd name="T5" fmla="*/ 0 h 23"/>
                  <a:gd name="T6" fmla="*/ 3 w 4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3">
                    <a:moveTo>
                      <a:pt x="3" y="23"/>
                    </a:moveTo>
                    <a:cubicBezTo>
                      <a:pt x="3" y="19"/>
                      <a:pt x="3" y="15"/>
                      <a:pt x="4" y="12"/>
                    </a:cubicBezTo>
                    <a:cubicBezTo>
                      <a:pt x="3" y="8"/>
                      <a:pt x="1" y="4"/>
                      <a:pt x="0" y="0"/>
                    </a:cubicBezTo>
                    <a:cubicBezTo>
                      <a:pt x="2" y="7"/>
                      <a:pt x="3" y="15"/>
                      <a:pt x="3" y="23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id="{4042F433-143F-4D19-8353-9A5CCC35805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49746" y="3537490"/>
                <a:ext cx="10175" cy="39426"/>
              </a:xfrm>
              <a:custGeom>
                <a:avLst/>
                <a:gdLst>
                  <a:gd name="T0" fmla="*/ 4 w 4"/>
                  <a:gd name="T1" fmla="*/ 14 h 14"/>
                  <a:gd name="T2" fmla="*/ 0 w 4"/>
                  <a:gd name="T3" fmla="*/ 0 h 14"/>
                  <a:gd name="T4" fmla="*/ 4 w 4"/>
                  <a:gd name="T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cubicBezTo>
                      <a:pt x="3" y="9"/>
                      <a:pt x="2" y="5"/>
                      <a:pt x="0" y="0"/>
                    </a:cubicBezTo>
                    <a:cubicBezTo>
                      <a:pt x="0" y="0"/>
                      <a:pt x="2" y="6"/>
                      <a:pt x="4" y="14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B29E73CE-0596-4DBC-A351-13ECF4C0794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29403" y="3504417"/>
                <a:ext cx="30524" cy="96659"/>
              </a:xfrm>
              <a:custGeom>
                <a:avLst/>
                <a:gdLst>
                  <a:gd name="T0" fmla="*/ 4 w 11"/>
                  <a:gd name="T1" fmla="*/ 23 h 35"/>
                  <a:gd name="T2" fmla="*/ 8 w 11"/>
                  <a:gd name="T3" fmla="*/ 35 h 35"/>
                  <a:gd name="T4" fmla="*/ 11 w 11"/>
                  <a:gd name="T5" fmla="*/ 22 h 35"/>
                  <a:gd name="T6" fmla="*/ 3 w 11"/>
                  <a:gd name="T7" fmla="*/ 0 h 35"/>
                  <a:gd name="T8" fmla="*/ 0 w 11"/>
                  <a:gd name="T9" fmla="*/ 9 h 35"/>
                  <a:gd name="T10" fmla="*/ 4 w 11"/>
                  <a:gd name="T11" fmla="*/ 2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35">
                    <a:moveTo>
                      <a:pt x="4" y="23"/>
                    </a:moveTo>
                    <a:cubicBezTo>
                      <a:pt x="5" y="27"/>
                      <a:pt x="7" y="31"/>
                      <a:pt x="8" y="35"/>
                    </a:cubicBezTo>
                    <a:cubicBezTo>
                      <a:pt x="9" y="30"/>
                      <a:pt x="10" y="26"/>
                      <a:pt x="11" y="2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1" y="6"/>
                      <a:pt x="0" y="9"/>
                    </a:cubicBezTo>
                    <a:cubicBezTo>
                      <a:pt x="2" y="14"/>
                      <a:pt x="3" y="18"/>
                      <a:pt x="4" y="23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41" name="Rectangle 18">
              <a:extLst>
                <a:ext uri="{FF2B5EF4-FFF2-40B4-BE49-F238E27FC236}">
                  <a16:creationId xmlns:a16="http://schemas.microsoft.com/office/drawing/2014/main" id="{CB9F50D5-821D-440F-AA00-E71CC17A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7528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LUIS</a:t>
              </a:r>
            </a:p>
          </p:txBody>
        </p:sp>
        <p:sp>
          <p:nvSpPr>
            <p:cNvPr id="442" name="Rectangle 18">
              <a:extLst>
                <a:ext uri="{FF2B5EF4-FFF2-40B4-BE49-F238E27FC236}">
                  <a16:creationId xmlns:a16="http://schemas.microsoft.com/office/drawing/2014/main" id="{F12FA5CD-AFD6-469B-82BF-9171A8A72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7528" y="6416218"/>
              <a:ext cx="1685671" cy="3438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Query over database </a:t>
              </a:r>
              <a:br>
                <a:rPr lang="en-US" sz="7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via Azure Search</a:t>
              </a:r>
            </a:p>
          </p:txBody>
        </p:sp>
        <p:sp>
          <p:nvSpPr>
            <p:cNvPr id="443" name="Rectangle 18">
              <a:extLst>
                <a:ext uri="{FF2B5EF4-FFF2-40B4-BE49-F238E27FC236}">
                  <a16:creationId xmlns:a16="http://schemas.microsoft.com/office/drawing/2014/main" id="{7879ABF2-A10F-45B7-82EE-9FC1A581B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5845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Form Filling</a:t>
              </a:r>
            </a:p>
          </p:txBody>
        </p:sp>
        <p:sp>
          <p:nvSpPr>
            <p:cNvPr id="444" name="Rectangle 18">
              <a:extLst>
                <a:ext uri="{FF2B5EF4-FFF2-40B4-BE49-F238E27FC236}">
                  <a16:creationId xmlns:a16="http://schemas.microsoft.com/office/drawing/2014/main" id="{E292595D-11D9-477D-93A5-BC30C27F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24162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dirty="0" err="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QnA</a:t>
              </a:r>
              <a:endParaRPr lang="en-US" sz="7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5" name="Freeform 19">
              <a:extLst>
                <a:ext uri="{FF2B5EF4-FFF2-40B4-BE49-F238E27FC236}">
                  <a16:creationId xmlns:a16="http://schemas.microsoft.com/office/drawing/2014/main" id="{31B79BDD-F054-4293-A363-7CB459FA8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6222" y="5948860"/>
              <a:ext cx="1828958" cy="745972"/>
            </a:xfrm>
            <a:custGeom>
              <a:avLst/>
              <a:gdLst>
                <a:gd name="T0" fmla="*/ 0 w 891"/>
                <a:gd name="T1" fmla="*/ 365 h 365"/>
                <a:gd name="T2" fmla="*/ 891 w 891"/>
                <a:gd name="T3" fmla="*/ 0 h 365"/>
                <a:gd name="T4" fmla="*/ 0 w 891"/>
                <a:gd name="T5" fmla="*/ 0 h 365"/>
                <a:gd name="T6" fmla="*/ 0 w 891"/>
                <a:gd name="T7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1" h="365">
                  <a:moveTo>
                    <a:pt x="0" y="365"/>
                  </a:moveTo>
                  <a:cubicBezTo>
                    <a:pt x="0" y="365"/>
                    <a:pt x="152" y="0"/>
                    <a:pt x="891" y="0"/>
                  </a:cubicBezTo>
                  <a:cubicBezTo>
                    <a:pt x="51" y="0"/>
                    <a:pt x="0" y="0"/>
                    <a:pt x="0" y="0"/>
                  </a:cubicBezTo>
                  <a:lnTo>
                    <a:pt x="0" y="365"/>
                  </a:lnTo>
                  <a:close/>
                </a:path>
              </a:pathLst>
            </a:custGeom>
            <a:solidFill>
              <a:schemeClr val="accent5">
                <a:lumMod val="50000"/>
                <a:alpha val="14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6" name="Freeform 21">
              <a:extLst>
                <a:ext uri="{FF2B5EF4-FFF2-40B4-BE49-F238E27FC236}">
                  <a16:creationId xmlns:a16="http://schemas.microsoft.com/office/drawing/2014/main" id="{05B7C5E9-3E42-4CEA-B011-6A3C6EA2E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5907" y="5714087"/>
              <a:ext cx="461972" cy="1170078"/>
            </a:xfrm>
            <a:custGeom>
              <a:avLst/>
              <a:gdLst>
                <a:gd name="T0" fmla="*/ 225 w 225"/>
                <a:gd name="T1" fmla="*/ 115 h 571"/>
                <a:gd name="T2" fmla="*/ 128 w 225"/>
                <a:gd name="T3" fmla="*/ 12 h 571"/>
                <a:gd name="T4" fmla="*/ 89 w 225"/>
                <a:gd name="T5" fmla="*/ 12 h 571"/>
                <a:gd name="T6" fmla="*/ 1 w 225"/>
                <a:gd name="T7" fmla="*/ 113 h 571"/>
                <a:gd name="T8" fmla="*/ 0 w 225"/>
                <a:gd name="T9" fmla="*/ 116 h 571"/>
                <a:gd name="T10" fmla="*/ 0 w 225"/>
                <a:gd name="T11" fmla="*/ 557 h 571"/>
                <a:gd name="T12" fmla="*/ 14 w 225"/>
                <a:gd name="T13" fmla="*/ 571 h 571"/>
                <a:gd name="T14" fmla="*/ 210 w 225"/>
                <a:gd name="T15" fmla="*/ 571 h 571"/>
                <a:gd name="T16" fmla="*/ 225 w 225"/>
                <a:gd name="T17" fmla="*/ 557 h 571"/>
                <a:gd name="T18" fmla="*/ 225 w 225"/>
                <a:gd name="T19" fmla="*/ 115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" h="571">
                  <a:moveTo>
                    <a:pt x="225" y="115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17" y="0"/>
                    <a:pt x="100" y="0"/>
                    <a:pt x="89" y="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114"/>
                    <a:pt x="0" y="115"/>
                    <a:pt x="0" y="116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65"/>
                    <a:pt x="6" y="571"/>
                    <a:pt x="14" y="571"/>
                  </a:cubicBezTo>
                  <a:cubicBezTo>
                    <a:pt x="210" y="571"/>
                    <a:pt x="210" y="571"/>
                    <a:pt x="210" y="571"/>
                  </a:cubicBezTo>
                  <a:cubicBezTo>
                    <a:pt x="218" y="571"/>
                    <a:pt x="225" y="565"/>
                    <a:pt x="225" y="557"/>
                  </a:cubicBezTo>
                  <a:lnTo>
                    <a:pt x="225" y="115"/>
                  </a:lnTo>
                  <a:close/>
                </a:path>
              </a:pathLst>
            </a:custGeom>
            <a:solidFill>
              <a:srgbClr val="F0AE0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17" name="Freeform 8">
            <a:extLst>
              <a:ext uri="{FF2B5EF4-FFF2-40B4-BE49-F238E27FC236}">
                <a16:creationId xmlns:a16="http://schemas.microsoft.com/office/drawing/2014/main" id="{A8F35ABA-2194-4372-BA0D-B83F135E37C7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10210480" y="4190352"/>
            <a:ext cx="130317" cy="343469"/>
          </a:xfrm>
          <a:custGeom>
            <a:avLst/>
            <a:gdLst>
              <a:gd name="T0" fmla="*/ 24 w 38"/>
              <a:gd name="T1" fmla="*/ 101 h 101"/>
              <a:gd name="T2" fmla="*/ 13 w 38"/>
              <a:gd name="T3" fmla="*/ 94 h 101"/>
              <a:gd name="T4" fmla="*/ 13 w 38"/>
              <a:gd name="T5" fmla="*/ 10 h 101"/>
              <a:gd name="T6" fmla="*/ 28 w 38"/>
              <a:gd name="T7" fmla="*/ 1 h 101"/>
              <a:gd name="T8" fmla="*/ 37 w 38"/>
              <a:gd name="T9" fmla="*/ 16 h 101"/>
              <a:gd name="T10" fmla="*/ 35 w 38"/>
              <a:gd name="T11" fmla="*/ 84 h 101"/>
              <a:gd name="T12" fmla="*/ 29 w 38"/>
              <a:gd name="T13" fmla="*/ 100 h 101"/>
              <a:gd name="T14" fmla="*/ 24 w 38"/>
              <a:gd name="T15" fmla="*/ 10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" h="101">
                <a:moveTo>
                  <a:pt x="24" y="101"/>
                </a:moveTo>
                <a:cubicBezTo>
                  <a:pt x="20" y="101"/>
                  <a:pt x="15" y="98"/>
                  <a:pt x="13" y="94"/>
                </a:cubicBezTo>
                <a:cubicBezTo>
                  <a:pt x="0" y="65"/>
                  <a:pt x="12" y="15"/>
                  <a:pt x="13" y="10"/>
                </a:cubicBezTo>
                <a:cubicBezTo>
                  <a:pt x="15" y="3"/>
                  <a:pt x="22" y="0"/>
                  <a:pt x="28" y="1"/>
                </a:cubicBezTo>
                <a:cubicBezTo>
                  <a:pt x="34" y="3"/>
                  <a:pt x="38" y="9"/>
                  <a:pt x="37" y="16"/>
                </a:cubicBezTo>
                <a:cubicBezTo>
                  <a:pt x="34" y="29"/>
                  <a:pt x="27" y="66"/>
                  <a:pt x="35" y="84"/>
                </a:cubicBezTo>
                <a:cubicBezTo>
                  <a:pt x="38" y="90"/>
                  <a:pt x="35" y="97"/>
                  <a:pt x="29" y="100"/>
                </a:cubicBezTo>
                <a:cubicBezTo>
                  <a:pt x="28" y="100"/>
                  <a:pt x="26" y="101"/>
                  <a:pt x="24" y="101"/>
                </a:cubicBezTo>
                <a:close/>
              </a:path>
            </a:pathLst>
          </a:custGeom>
          <a:solidFill>
            <a:srgbClr val="FFFFFF">
              <a:lumMod val="65000"/>
            </a:srgb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318" name="Freeform 9">
            <a:extLst>
              <a:ext uri="{FF2B5EF4-FFF2-40B4-BE49-F238E27FC236}">
                <a16:creationId xmlns:a16="http://schemas.microsoft.com/office/drawing/2014/main" id="{39106D4D-26CD-4DF9-A8B0-05E2FED1DC1D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10317077" y="4161367"/>
            <a:ext cx="141428" cy="353571"/>
          </a:xfrm>
          <a:custGeom>
            <a:avLst/>
            <a:gdLst>
              <a:gd name="T0" fmla="*/ 24 w 41"/>
              <a:gd name="T1" fmla="*/ 103 h 104"/>
              <a:gd name="T2" fmla="*/ 13 w 41"/>
              <a:gd name="T3" fmla="*/ 96 h 104"/>
              <a:gd name="T4" fmla="*/ 16 w 41"/>
              <a:gd name="T5" fmla="*/ 10 h 104"/>
              <a:gd name="T6" fmla="*/ 31 w 41"/>
              <a:gd name="T7" fmla="*/ 1 h 104"/>
              <a:gd name="T8" fmla="*/ 39 w 41"/>
              <a:gd name="T9" fmla="*/ 16 h 104"/>
              <a:gd name="T10" fmla="*/ 35 w 41"/>
              <a:gd name="T11" fmla="*/ 86 h 104"/>
              <a:gd name="T12" fmla="*/ 29 w 41"/>
              <a:gd name="T13" fmla="*/ 102 h 104"/>
              <a:gd name="T14" fmla="*/ 24 w 41"/>
              <a:gd name="T15" fmla="*/ 10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" h="104">
                <a:moveTo>
                  <a:pt x="24" y="103"/>
                </a:moveTo>
                <a:cubicBezTo>
                  <a:pt x="19" y="104"/>
                  <a:pt x="15" y="101"/>
                  <a:pt x="13" y="96"/>
                </a:cubicBezTo>
                <a:cubicBezTo>
                  <a:pt x="0" y="67"/>
                  <a:pt x="14" y="15"/>
                  <a:pt x="16" y="10"/>
                </a:cubicBezTo>
                <a:cubicBezTo>
                  <a:pt x="18" y="3"/>
                  <a:pt x="24" y="0"/>
                  <a:pt x="31" y="1"/>
                </a:cubicBezTo>
                <a:cubicBezTo>
                  <a:pt x="37" y="3"/>
                  <a:pt x="41" y="10"/>
                  <a:pt x="39" y="16"/>
                </a:cubicBezTo>
                <a:cubicBezTo>
                  <a:pt x="34" y="35"/>
                  <a:pt x="28" y="71"/>
                  <a:pt x="35" y="86"/>
                </a:cubicBezTo>
                <a:cubicBezTo>
                  <a:pt x="38" y="93"/>
                  <a:pt x="35" y="100"/>
                  <a:pt x="29" y="102"/>
                </a:cubicBezTo>
                <a:cubicBezTo>
                  <a:pt x="27" y="103"/>
                  <a:pt x="26" y="103"/>
                  <a:pt x="24" y="103"/>
                </a:cubicBezTo>
                <a:close/>
              </a:path>
            </a:pathLst>
          </a:custGeom>
          <a:solidFill>
            <a:srgbClr val="FFFFFF">
              <a:lumMod val="65000"/>
            </a:srgb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320" name="Freeform 10">
            <a:extLst>
              <a:ext uri="{FF2B5EF4-FFF2-40B4-BE49-F238E27FC236}">
                <a16:creationId xmlns:a16="http://schemas.microsoft.com/office/drawing/2014/main" id="{80B3F6DC-7890-41BE-8572-5C77154EB0CD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10436683" y="4155076"/>
            <a:ext cx="144459" cy="336397"/>
          </a:xfrm>
          <a:custGeom>
            <a:avLst/>
            <a:gdLst>
              <a:gd name="T0" fmla="*/ 25 w 42"/>
              <a:gd name="T1" fmla="*/ 99 h 99"/>
              <a:gd name="T2" fmla="*/ 14 w 42"/>
              <a:gd name="T3" fmla="*/ 92 h 99"/>
              <a:gd name="T4" fmla="*/ 17 w 42"/>
              <a:gd name="T5" fmla="*/ 10 h 99"/>
              <a:gd name="T6" fmla="*/ 32 w 42"/>
              <a:gd name="T7" fmla="*/ 2 h 99"/>
              <a:gd name="T8" fmla="*/ 40 w 42"/>
              <a:gd name="T9" fmla="*/ 18 h 99"/>
              <a:gd name="T10" fmla="*/ 35 w 42"/>
              <a:gd name="T11" fmla="*/ 82 h 99"/>
              <a:gd name="T12" fmla="*/ 29 w 42"/>
              <a:gd name="T13" fmla="*/ 98 h 99"/>
              <a:gd name="T14" fmla="*/ 25 w 42"/>
              <a:gd name="T15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" h="99">
                <a:moveTo>
                  <a:pt x="25" y="99"/>
                </a:moveTo>
                <a:cubicBezTo>
                  <a:pt x="20" y="99"/>
                  <a:pt x="16" y="97"/>
                  <a:pt x="14" y="92"/>
                </a:cubicBezTo>
                <a:cubicBezTo>
                  <a:pt x="0" y="63"/>
                  <a:pt x="15" y="16"/>
                  <a:pt x="17" y="10"/>
                </a:cubicBezTo>
                <a:cubicBezTo>
                  <a:pt x="19" y="4"/>
                  <a:pt x="26" y="0"/>
                  <a:pt x="32" y="2"/>
                </a:cubicBezTo>
                <a:cubicBezTo>
                  <a:pt x="38" y="4"/>
                  <a:pt x="42" y="11"/>
                  <a:pt x="40" y="18"/>
                </a:cubicBezTo>
                <a:cubicBezTo>
                  <a:pt x="36" y="30"/>
                  <a:pt x="28" y="65"/>
                  <a:pt x="35" y="82"/>
                </a:cubicBezTo>
                <a:cubicBezTo>
                  <a:pt x="38" y="88"/>
                  <a:pt x="35" y="95"/>
                  <a:pt x="29" y="98"/>
                </a:cubicBezTo>
                <a:cubicBezTo>
                  <a:pt x="28" y="99"/>
                  <a:pt x="26" y="99"/>
                  <a:pt x="25" y="99"/>
                </a:cubicBezTo>
                <a:close/>
              </a:path>
            </a:pathLst>
          </a:custGeom>
          <a:solidFill>
            <a:srgbClr val="FFFFFF">
              <a:lumMod val="65000"/>
            </a:srgb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1A66F-CCEC-4CB5-AA60-4028A7673606}"/>
              </a:ext>
            </a:extLst>
          </p:cNvPr>
          <p:cNvSpPr/>
          <p:nvPr/>
        </p:nvSpPr>
        <p:spPr>
          <a:xfrm>
            <a:off x="9682096" y="2728154"/>
            <a:ext cx="181230" cy="1800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/>
            <a:r>
              <a:rPr lang="en-US" sz="983" dirty="0">
                <a:solidFill>
                  <a:srgbClr val="0078D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094D15-7B75-4055-AA52-A5AAFB984B7B}"/>
              </a:ext>
            </a:extLst>
          </p:cNvPr>
          <p:cNvGrpSpPr/>
          <p:nvPr/>
        </p:nvGrpSpPr>
        <p:grpSpPr>
          <a:xfrm>
            <a:off x="6923992" y="2612020"/>
            <a:ext cx="1887981" cy="858811"/>
            <a:chOff x="4933542" y="2664731"/>
            <a:chExt cx="1936390" cy="880832"/>
          </a:xfrm>
        </p:grpSpPr>
        <p:sp>
          <p:nvSpPr>
            <p:cNvPr id="356" name="Freeform 15">
              <a:extLst>
                <a:ext uri="{FF2B5EF4-FFF2-40B4-BE49-F238E27FC236}">
                  <a16:creationId xmlns:a16="http://schemas.microsoft.com/office/drawing/2014/main" id="{4C43F183-E0B3-4433-AC2E-DFA3047B0415}"/>
                </a:ext>
              </a:extLst>
            </p:cNvPr>
            <p:cNvSpPr>
              <a:spLocks/>
            </p:cNvSpPr>
            <p:nvPr/>
          </p:nvSpPr>
          <p:spPr bwMode="auto">
            <a:xfrm rot="948410">
              <a:off x="6273579" y="2670195"/>
              <a:ext cx="461067" cy="655855"/>
            </a:xfrm>
            <a:custGeom>
              <a:avLst/>
              <a:gdLst>
                <a:gd name="T0" fmla="*/ 74 w 131"/>
                <a:gd name="T1" fmla="*/ 0 h 188"/>
                <a:gd name="T2" fmla="*/ 1 w 131"/>
                <a:gd name="T3" fmla="*/ 179 h 188"/>
                <a:gd name="T4" fmla="*/ 38 w 131"/>
                <a:gd name="T5" fmla="*/ 188 h 188"/>
                <a:gd name="T6" fmla="*/ 125 w 131"/>
                <a:gd name="T7" fmla="*/ 85 h 188"/>
                <a:gd name="T8" fmla="*/ 131 w 131"/>
                <a:gd name="T9" fmla="*/ 2 h 188"/>
                <a:gd name="T10" fmla="*/ 74 w 131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88">
                  <a:moveTo>
                    <a:pt x="74" y="0"/>
                  </a:moveTo>
                  <a:cubicBezTo>
                    <a:pt x="74" y="0"/>
                    <a:pt x="0" y="125"/>
                    <a:pt x="1" y="179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31" y="2"/>
                    <a:pt x="131" y="2"/>
                    <a:pt x="131" y="2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37" name="Freeform 8">
              <a:extLst>
                <a:ext uri="{FF2B5EF4-FFF2-40B4-BE49-F238E27FC236}">
                  <a16:creationId xmlns:a16="http://schemas.microsoft.com/office/drawing/2014/main" id="{624073DD-C088-4854-B86A-500810EC80BD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73816" y="3053312"/>
              <a:ext cx="133658" cy="352276"/>
            </a:xfrm>
            <a:custGeom>
              <a:avLst/>
              <a:gdLst>
                <a:gd name="T0" fmla="*/ 24 w 38"/>
                <a:gd name="T1" fmla="*/ 101 h 101"/>
                <a:gd name="T2" fmla="*/ 13 w 38"/>
                <a:gd name="T3" fmla="*/ 94 h 101"/>
                <a:gd name="T4" fmla="*/ 13 w 38"/>
                <a:gd name="T5" fmla="*/ 10 h 101"/>
                <a:gd name="T6" fmla="*/ 28 w 38"/>
                <a:gd name="T7" fmla="*/ 1 h 101"/>
                <a:gd name="T8" fmla="*/ 37 w 38"/>
                <a:gd name="T9" fmla="*/ 16 h 101"/>
                <a:gd name="T10" fmla="*/ 35 w 38"/>
                <a:gd name="T11" fmla="*/ 84 h 101"/>
                <a:gd name="T12" fmla="*/ 29 w 38"/>
                <a:gd name="T13" fmla="*/ 100 h 101"/>
                <a:gd name="T14" fmla="*/ 24 w 38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01">
                  <a:moveTo>
                    <a:pt x="24" y="101"/>
                  </a:moveTo>
                  <a:cubicBezTo>
                    <a:pt x="20" y="101"/>
                    <a:pt x="15" y="98"/>
                    <a:pt x="13" y="94"/>
                  </a:cubicBezTo>
                  <a:cubicBezTo>
                    <a:pt x="0" y="65"/>
                    <a:pt x="12" y="15"/>
                    <a:pt x="13" y="10"/>
                  </a:cubicBezTo>
                  <a:cubicBezTo>
                    <a:pt x="15" y="3"/>
                    <a:pt x="22" y="0"/>
                    <a:pt x="28" y="1"/>
                  </a:cubicBezTo>
                  <a:cubicBezTo>
                    <a:pt x="34" y="3"/>
                    <a:pt x="38" y="9"/>
                    <a:pt x="37" y="16"/>
                  </a:cubicBezTo>
                  <a:cubicBezTo>
                    <a:pt x="34" y="29"/>
                    <a:pt x="27" y="66"/>
                    <a:pt x="35" y="84"/>
                  </a:cubicBezTo>
                  <a:cubicBezTo>
                    <a:pt x="38" y="90"/>
                    <a:pt x="35" y="97"/>
                    <a:pt x="29" y="100"/>
                  </a:cubicBezTo>
                  <a:cubicBezTo>
                    <a:pt x="28" y="100"/>
                    <a:pt x="26" y="101"/>
                    <a:pt x="24" y="101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38" name="Freeform 9">
              <a:extLst>
                <a:ext uri="{FF2B5EF4-FFF2-40B4-BE49-F238E27FC236}">
                  <a16:creationId xmlns:a16="http://schemas.microsoft.com/office/drawing/2014/main" id="{0AD0B37A-F40A-430F-ADD7-1CA5C6F2D91E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81067" y="3165034"/>
              <a:ext cx="145055" cy="362637"/>
            </a:xfrm>
            <a:custGeom>
              <a:avLst/>
              <a:gdLst>
                <a:gd name="T0" fmla="*/ 24 w 41"/>
                <a:gd name="T1" fmla="*/ 103 h 104"/>
                <a:gd name="T2" fmla="*/ 13 w 41"/>
                <a:gd name="T3" fmla="*/ 96 h 104"/>
                <a:gd name="T4" fmla="*/ 16 w 41"/>
                <a:gd name="T5" fmla="*/ 10 h 104"/>
                <a:gd name="T6" fmla="*/ 31 w 41"/>
                <a:gd name="T7" fmla="*/ 1 h 104"/>
                <a:gd name="T8" fmla="*/ 39 w 41"/>
                <a:gd name="T9" fmla="*/ 16 h 104"/>
                <a:gd name="T10" fmla="*/ 35 w 41"/>
                <a:gd name="T11" fmla="*/ 86 h 104"/>
                <a:gd name="T12" fmla="*/ 29 w 41"/>
                <a:gd name="T13" fmla="*/ 102 h 104"/>
                <a:gd name="T14" fmla="*/ 24 w 41"/>
                <a:gd name="T15" fmla="*/ 10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04">
                  <a:moveTo>
                    <a:pt x="24" y="103"/>
                  </a:moveTo>
                  <a:cubicBezTo>
                    <a:pt x="19" y="104"/>
                    <a:pt x="15" y="101"/>
                    <a:pt x="13" y="96"/>
                  </a:cubicBezTo>
                  <a:cubicBezTo>
                    <a:pt x="0" y="67"/>
                    <a:pt x="14" y="15"/>
                    <a:pt x="16" y="10"/>
                  </a:cubicBezTo>
                  <a:cubicBezTo>
                    <a:pt x="18" y="3"/>
                    <a:pt x="24" y="0"/>
                    <a:pt x="31" y="1"/>
                  </a:cubicBezTo>
                  <a:cubicBezTo>
                    <a:pt x="37" y="3"/>
                    <a:pt x="41" y="10"/>
                    <a:pt x="39" y="16"/>
                  </a:cubicBezTo>
                  <a:cubicBezTo>
                    <a:pt x="34" y="35"/>
                    <a:pt x="28" y="71"/>
                    <a:pt x="35" y="86"/>
                  </a:cubicBezTo>
                  <a:cubicBezTo>
                    <a:pt x="38" y="93"/>
                    <a:pt x="35" y="100"/>
                    <a:pt x="29" y="102"/>
                  </a:cubicBezTo>
                  <a:cubicBezTo>
                    <a:pt x="27" y="103"/>
                    <a:pt x="26" y="103"/>
                    <a:pt x="24" y="103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39" name="Freeform 10">
              <a:extLst>
                <a:ext uri="{FF2B5EF4-FFF2-40B4-BE49-F238E27FC236}">
                  <a16:creationId xmlns:a16="http://schemas.microsoft.com/office/drawing/2014/main" id="{F636A871-382D-41E2-8A33-A776049DA9B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82301" y="3298970"/>
              <a:ext cx="148163" cy="345023"/>
            </a:xfrm>
            <a:custGeom>
              <a:avLst/>
              <a:gdLst>
                <a:gd name="T0" fmla="*/ 25 w 42"/>
                <a:gd name="T1" fmla="*/ 99 h 99"/>
                <a:gd name="T2" fmla="*/ 14 w 42"/>
                <a:gd name="T3" fmla="*/ 92 h 99"/>
                <a:gd name="T4" fmla="*/ 17 w 42"/>
                <a:gd name="T5" fmla="*/ 10 h 99"/>
                <a:gd name="T6" fmla="*/ 32 w 42"/>
                <a:gd name="T7" fmla="*/ 2 h 99"/>
                <a:gd name="T8" fmla="*/ 40 w 42"/>
                <a:gd name="T9" fmla="*/ 18 h 99"/>
                <a:gd name="T10" fmla="*/ 35 w 42"/>
                <a:gd name="T11" fmla="*/ 82 h 99"/>
                <a:gd name="T12" fmla="*/ 29 w 42"/>
                <a:gd name="T13" fmla="*/ 98 h 99"/>
                <a:gd name="T14" fmla="*/ 25 w 42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99">
                  <a:moveTo>
                    <a:pt x="25" y="99"/>
                  </a:moveTo>
                  <a:cubicBezTo>
                    <a:pt x="20" y="99"/>
                    <a:pt x="16" y="97"/>
                    <a:pt x="14" y="92"/>
                  </a:cubicBezTo>
                  <a:cubicBezTo>
                    <a:pt x="0" y="63"/>
                    <a:pt x="15" y="16"/>
                    <a:pt x="17" y="10"/>
                  </a:cubicBezTo>
                  <a:cubicBezTo>
                    <a:pt x="19" y="4"/>
                    <a:pt x="26" y="0"/>
                    <a:pt x="32" y="2"/>
                  </a:cubicBezTo>
                  <a:cubicBezTo>
                    <a:pt x="38" y="4"/>
                    <a:pt x="42" y="11"/>
                    <a:pt x="40" y="18"/>
                  </a:cubicBezTo>
                  <a:cubicBezTo>
                    <a:pt x="36" y="30"/>
                    <a:pt x="28" y="65"/>
                    <a:pt x="35" y="82"/>
                  </a:cubicBezTo>
                  <a:cubicBezTo>
                    <a:pt x="38" y="88"/>
                    <a:pt x="35" y="95"/>
                    <a:pt x="29" y="98"/>
                  </a:cubicBezTo>
                  <a:cubicBezTo>
                    <a:pt x="28" y="99"/>
                    <a:pt x="26" y="99"/>
                    <a:pt x="25" y="99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41" name="Freeform 16">
              <a:extLst>
                <a:ext uri="{FF2B5EF4-FFF2-40B4-BE49-F238E27FC236}">
                  <a16:creationId xmlns:a16="http://schemas.microsoft.com/office/drawing/2014/main" id="{760D1D57-985A-4284-9DC8-52779535D6F2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979716" y="3153265"/>
              <a:ext cx="253846" cy="282857"/>
            </a:xfrm>
            <a:custGeom>
              <a:avLst/>
              <a:gdLst>
                <a:gd name="T0" fmla="*/ 72 w 72"/>
                <a:gd name="T1" fmla="*/ 73 h 81"/>
                <a:gd name="T2" fmla="*/ 49 w 72"/>
                <a:gd name="T3" fmla="*/ 77 h 81"/>
                <a:gd name="T4" fmla="*/ 5 w 72"/>
                <a:gd name="T5" fmla="*/ 47 h 81"/>
                <a:gd name="T6" fmla="*/ 3 w 72"/>
                <a:gd name="T7" fmla="*/ 33 h 81"/>
                <a:gd name="T8" fmla="*/ 25 w 72"/>
                <a:gd name="T9" fmla="*/ 0 h 81"/>
                <a:gd name="T10" fmla="*/ 27 w 72"/>
                <a:gd name="T11" fmla="*/ 12 h 81"/>
                <a:gd name="T12" fmla="*/ 14 w 72"/>
                <a:gd name="T13" fmla="*/ 31 h 81"/>
                <a:gd name="T14" fmla="*/ 17 w 72"/>
                <a:gd name="T15" fmla="*/ 45 h 81"/>
                <a:gd name="T16" fmla="*/ 47 w 72"/>
                <a:gd name="T17" fmla="*/ 65 h 81"/>
                <a:gd name="T18" fmla="*/ 70 w 72"/>
                <a:gd name="T19" fmla="*/ 61 h 81"/>
                <a:gd name="T20" fmla="*/ 72 w 72"/>
                <a:gd name="T21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81">
                  <a:moveTo>
                    <a:pt x="72" y="73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29" y="81"/>
                    <a:pt x="9" y="68"/>
                    <a:pt x="5" y="4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18"/>
                    <a:pt x="10" y="3"/>
                    <a:pt x="25" y="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8" y="13"/>
                    <a:pt x="12" y="22"/>
                    <a:pt x="14" y="31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20" y="59"/>
                    <a:pt x="33" y="68"/>
                    <a:pt x="47" y="65"/>
                  </a:cubicBezTo>
                  <a:cubicBezTo>
                    <a:pt x="70" y="61"/>
                    <a:pt x="70" y="61"/>
                    <a:pt x="70" y="61"/>
                  </a:cubicBezTo>
                  <a:lnTo>
                    <a:pt x="72" y="73"/>
                  </a:lnTo>
                  <a:close/>
                </a:path>
              </a:pathLst>
            </a:custGeom>
            <a:solidFill>
              <a:srgbClr val="505050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43" name="Freeform 6">
              <a:extLst>
                <a:ext uri="{FF2B5EF4-FFF2-40B4-BE49-F238E27FC236}">
                  <a16:creationId xmlns:a16="http://schemas.microsoft.com/office/drawing/2014/main" id="{DB6B46D0-F663-4C13-BE51-B1C318C5ACD0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776455" y="2873900"/>
              <a:ext cx="199969" cy="747032"/>
            </a:xfrm>
            <a:custGeom>
              <a:avLst/>
              <a:gdLst>
                <a:gd name="T0" fmla="*/ 0 w 57"/>
                <a:gd name="T1" fmla="*/ 23 h 214"/>
                <a:gd name="T2" fmla="*/ 28 w 57"/>
                <a:gd name="T3" fmla="*/ 214 h 214"/>
                <a:gd name="T4" fmla="*/ 57 w 57"/>
                <a:gd name="T5" fmla="*/ 206 h 214"/>
                <a:gd name="T6" fmla="*/ 53 w 57"/>
                <a:gd name="T7" fmla="*/ 6 h 214"/>
                <a:gd name="T8" fmla="*/ 40 w 57"/>
                <a:gd name="T9" fmla="*/ 0 h 214"/>
                <a:gd name="T10" fmla="*/ 0 w 57"/>
                <a:gd name="T11" fmla="*/ 2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14">
                  <a:moveTo>
                    <a:pt x="0" y="23"/>
                  </a:moveTo>
                  <a:cubicBezTo>
                    <a:pt x="0" y="23"/>
                    <a:pt x="3" y="166"/>
                    <a:pt x="28" y="214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44" name="Freeform 7">
              <a:extLst>
                <a:ext uri="{FF2B5EF4-FFF2-40B4-BE49-F238E27FC236}">
                  <a16:creationId xmlns:a16="http://schemas.microsoft.com/office/drawing/2014/main" id="{618F1651-8DC6-4916-82AE-FA4A68B81BF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302633" y="2939762"/>
              <a:ext cx="453814" cy="651710"/>
            </a:xfrm>
            <a:custGeom>
              <a:avLst/>
              <a:gdLst>
                <a:gd name="T0" fmla="*/ 94 w 129"/>
                <a:gd name="T1" fmla="*/ 185 h 187"/>
                <a:gd name="T2" fmla="*/ 35 w 129"/>
                <a:gd name="T3" fmla="*/ 186 h 187"/>
                <a:gd name="T4" fmla="*/ 4 w 129"/>
                <a:gd name="T5" fmla="*/ 148 h 187"/>
                <a:gd name="T6" fmla="*/ 33 w 129"/>
                <a:gd name="T7" fmla="*/ 25 h 187"/>
                <a:gd name="T8" fmla="*/ 62 w 129"/>
                <a:gd name="T9" fmla="*/ 1 h 187"/>
                <a:gd name="T10" fmla="*/ 62 w 129"/>
                <a:gd name="T11" fmla="*/ 1 h 187"/>
                <a:gd name="T12" fmla="*/ 93 w 129"/>
                <a:gd name="T13" fmla="*/ 24 h 187"/>
                <a:gd name="T14" fmla="*/ 124 w 129"/>
                <a:gd name="T15" fmla="*/ 146 h 187"/>
                <a:gd name="T16" fmla="*/ 94 w 129"/>
                <a:gd name="T17" fmla="*/ 18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87">
                  <a:moveTo>
                    <a:pt x="94" y="185"/>
                  </a:moveTo>
                  <a:cubicBezTo>
                    <a:pt x="35" y="186"/>
                    <a:pt x="35" y="186"/>
                    <a:pt x="35" y="186"/>
                  </a:cubicBezTo>
                  <a:cubicBezTo>
                    <a:pt x="15" y="187"/>
                    <a:pt x="0" y="168"/>
                    <a:pt x="4" y="148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6" y="11"/>
                    <a:pt x="48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77" y="0"/>
                    <a:pt x="90" y="10"/>
                    <a:pt x="93" y="24"/>
                  </a:cubicBezTo>
                  <a:cubicBezTo>
                    <a:pt x="124" y="146"/>
                    <a:pt x="124" y="146"/>
                    <a:pt x="124" y="146"/>
                  </a:cubicBezTo>
                  <a:cubicBezTo>
                    <a:pt x="129" y="166"/>
                    <a:pt x="114" y="185"/>
                    <a:pt x="94" y="185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57" name="Freeform 17">
              <a:extLst>
                <a:ext uri="{FF2B5EF4-FFF2-40B4-BE49-F238E27FC236}">
                  <a16:creationId xmlns:a16="http://schemas.microsoft.com/office/drawing/2014/main" id="{EFB00C75-ADBD-4BA0-A0B7-BDE2BE8A9D0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6106994" y="3055836"/>
              <a:ext cx="317048" cy="313940"/>
            </a:xfrm>
            <a:custGeom>
              <a:avLst/>
              <a:gdLst>
                <a:gd name="T0" fmla="*/ 85 w 90"/>
                <a:gd name="T1" fmla="*/ 37 h 90"/>
                <a:gd name="T2" fmla="*/ 53 w 90"/>
                <a:gd name="T3" fmla="*/ 85 h 90"/>
                <a:gd name="T4" fmla="*/ 5 w 90"/>
                <a:gd name="T5" fmla="*/ 53 h 90"/>
                <a:gd name="T6" fmla="*/ 37 w 90"/>
                <a:gd name="T7" fmla="*/ 5 h 90"/>
                <a:gd name="T8" fmla="*/ 85 w 90"/>
                <a:gd name="T9" fmla="*/ 3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85" y="37"/>
                  </a:moveTo>
                  <a:cubicBezTo>
                    <a:pt x="90" y="59"/>
                    <a:pt x="75" y="81"/>
                    <a:pt x="53" y="85"/>
                  </a:cubicBezTo>
                  <a:cubicBezTo>
                    <a:pt x="31" y="90"/>
                    <a:pt x="9" y="75"/>
                    <a:pt x="5" y="53"/>
                  </a:cubicBezTo>
                  <a:cubicBezTo>
                    <a:pt x="0" y="31"/>
                    <a:pt x="15" y="9"/>
                    <a:pt x="37" y="5"/>
                  </a:cubicBezTo>
                  <a:cubicBezTo>
                    <a:pt x="59" y="0"/>
                    <a:pt x="81" y="15"/>
                    <a:pt x="85" y="37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58" name="Freeform 18">
              <a:extLst>
                <a:ext uri="{FF2B5EF4-FFF2-40B4-BE49-F238E27FC236}">
                  <a16:creationId xmlns:a16="http://schemas.microsoft.com/office/drawing/2014/main" id="{BD1BCB61-FADE-4C41-AADC-6D2E63E58040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6199253" y="3146963"/>
              <a:ext cx="133658" cy="132621"/>
            </a:xfrm>
            <a:custGeom>
              <a:avLst/>
              <a:gdLst>
                <a:gd name="T0" fmla="*/ 2 w 38"/>
                <a:gd name="T1" fmla="*/ 22 h 38"/>
                <a:gd name="T2" fmla="*/ 22 w 38"/>
                <a:gd name="T3" fmla="*/ 36 h 38"/>
                <a:gd name="T4" fmla="*/ 36 w 38"/>
                <a:gd name="T5" fmla="*/ 16 h 38"/>
                <a:gd name="T6" fmla="*/ 16 w 38"/>
                <a:gd name="T7" fmla="*/ 2 h 38"/>
                <a:gd name="T8" fmla="*/ 2 w 38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" y="22"/>
                  </a:moveTo>
                  <a:cubicBezTo>
                    <a:pt x="4" y="32"/>
                    <a:pt x="13" y="38"/>
                    <a:pt x="22" y="36"/>
                  </a:cubicBezTo>
                  <a:cubicBezTo>
                    <a:pt x="32" y="34"/>
                    <a:pt x="38" y="25"/>
                    <a:pt x="36" y="16"/>
                  </a:cubicBezTo>
                  <a:cubicBezTo>
                    <a:pt x="34" y="6"/>
                    <a:pt x="25" y="0"/>
                    <a:pt x="16" y="2"/>
                  </a:cubicBezTo>
                  <a:cubicBezTo>
                    <a:pt x="6" y="4"/>
                    <a:pt x="0" y="13"/>
                    <a:pt x="2" y="22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8A0B60CD-8C54-46AC-9A46-BB1F76ABEC27}"/>
                </a:ext>
              </a:extLst>
            </p:cNvPr>
            <p:cNvGrpSpPr/>
            <p:nvPr/>
          </p:nvGrpSpPr>
          <p:grpSpPr>
            <a:xfrm rot="948410">
              <a:off x="6496934" y="2664731"/>
              <a:ext cx="372998" cy="369890"/>
              <a:chOff x="2235729" y="1077383"/>
              <a:chExt cx="571500" cy="566738"/>
            </a:xfrm>
          </p:grpSpPr>
          <p:sp>
            <p:nvSpPr>
              <p:cNvPr id="360" name="Oval 63">
                <a:extLst>
                  <a:ext uri="{FF2B5EF4-FFF2-40B4-BE49-F238E27FC236}">
                    <a16:creationId xmlns:a16="http://schemas.microsoft.com/office/drawing/2014/main" id="{4E5A5438-5950-4AE6-93D5-FDF666939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5729" y="1077383"/>
                <a:ext cx="571500" cy="566738"/>
              </a:xfrm>
              <a:prstGeom prst="ellipse">
                <a:avLst/>
              </a:prstGeom>
              <a:solidFill>
                <a:srgbClr val="505050">
                  <a:lumMod val="7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1" name="Oval 64">
                <a:extLst>
                  <a:ext uri="{FF2B5EF4-FFF2-40B4-BE49-F238E27FC236}">
                    <a16:creationId xmlns:a16="http://schemas.microsoft.com/office/drawing/2014/main" id="{68CD3589-2D30-480D-B75F-382FA24A68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9704" y="1126595"/>
                <a:ext cx="463550" cy="46513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362" name="Oval 65">
                <a:extLst>
                  <a:ext uri="{FF2B5EF4-FFF2-40B4-BE49-F238E27FC236}">
                    <a16:creationId xmlns:a16="http://schemas.microsoft.com/office/drawing/2014/main" id="{27636911-897D-4AB9-A53B-4A985350CA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566" y="1174220"/>
                <a:ext cx="376238" cy="3746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pic>
          <p:nvPicPr>
            <p:cNvPr id="487" name="Picture 2" descr="Node.js on light background">
              <a:extLst>
                <a:ext uri="{FF2B5EF4-FFF2-40B4-BE49-F238E27FC236}">
                  <a16:creationId xmlns:a16="http://schemas.microsoft.com/office/drawing/2014/main" id="{B8E78BB1-9637-4D89-84CA-937CBE175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4327" y="2800350"/>
              <a:ext cx="193334" cy="118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825CAF06-73F7-4E5B-94DF-ADA016C7E8F5}"/>
                </a:ext>
              </a:extLst>
            </p:cNvPr>
            <p:cNvGrpSpPr/>
            <p:nvPr/>
          </p:nvGrpSpPr>
          <p:grpSpPr>
            <a:xfrm rot="20220474">
              <a:off x="4933542" y="2846525"/>
              <a:ext cx="356035" cy="636385"/>
              <a:chOff x="3748088" y="3730625"/>
              <a:chExt cx="530225" cy="947737"/>
            </a:xfrm>
          </p:grpSpPr>
          <p:sp>
            <p:nvSpPr>
              <p:cNvPr id="535" name="Freeform 5">
                <a:extLst>
                  <a:ext uri="{FF2B5EF4-FFF2-40B4-BE49-F238E27FC236}">
                    <a16:creationId xmlns:a16="http://schemas.microsoft.com/office/drawing/2014/main" id="{53A6832F-392D-4DD5-A776-3853DD463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088" y="3730625"/>
                <a:ext cx="530225" cy="947737"/>
              </a:xfrm>
              <a:custGeom>
                <a:avLst/>
                <a:gdLst>
                  <a:gd name="T0" fmla="*/ 108 w 108"/>
                  <a:gd name="T1" fmla="*/ 188 h 196"/>
                  <a:gd name="T2" fmla="*/ 99 w 108"/>
                  <a:gd name="T3" fmla="*/ 196 h 196"/>
                  <a:gd name="T4" fmla="*/ 8 w 108"/>
                  <a:gd name="T5" fmla="*/ 196 h 196"/>
                  <a:gd name="T6" fmla="*/ 0 w 108"/>
                  <a:gd name="T7" fmla="*/ 188 h 196"/>
                  <a:gd name="T8" fmla="*/ 0 w 108"/>
                  <a:gd name="T9" fmla="*/ 8 h 196"/>
                  <a:gd name="T10" fmla="*/ 8 w 108"/>
                  <a:gd name="T11" fmla="*/ 0 h 196"/>
                  <a:gd name="T12" fmla="*/ 99 w 108"/>
                  <a:gd name="T13" fmla="*/ 0 h 196"/>
                  <a:gd name="T14" fmla="*/ 108 w 108"/>
                  <a:gd name="T15" fmla="*/ 8 h 196"/>
                  <a:gd name="T16" fmla="*/ 108 w 108"/>
                  <a:gd name="T17" fmla="*/ 18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96">
                    <a:moveTo>
                      <a:pt x="108" y="188"/>
                    </a:moveTo>
                    <a:cubicBezTo>
                      <a:pt x="108" y="192"/>
                      <a:pt x="104" y="196"/>
                      <a:pt x="99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4" y="196"/>
                      <a:pt x="0" y="192"/>
                      <a:pt x="0" y="18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4" y="0"/>
                      <a:pt x="108" y="4"/>
                      <a:pt x="108" y="8"/>
                    </a:cubicBezTo>
                    <a:lnTo>
                      <a:pt x="108" y="18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37" name="Rectangle 6">
                <a:extLst>
                  <a:ext uri="{FF2B5EF4-FFF2-40B4-BE49-F238E27FC236}">
                    <a16:creationId xmlns:a16="http://schemas.microsoft.com/office/drawing/2014/main" id="{A8258BDF-FAA1-4F9D-AC46-3D83E7397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865563"/>
                <a:ext cx="476250" cy="677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44" name="Freeform 7">
                <a:extLst>
                  <a:ext uri="{FF2B5EF4-FFF2-40B4-BE49-F238E27FC236}">
                    <a16:creationId xmlns:a16="http://schemas.microsoft.com/office/drawing/2014/main" id="{2D66B14D-9DE5-4858-90FE-CC05CF0A02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563" y="3784600"/>
                <a:ext cx="290513" cy="14287"/>
              </a:xfrm>
              <a:custGeom>
                <a:avLst/>
                <a:gdLst>
                  <a:gd name="T0" fmla="*/ 59 w 59"/>
                  <a:gd name="T1" fmla="*/ 2 h 3"/>
                  <a:gd name="T2" fmla="*/ 58 w 59"/>
                  <a:gd name="T3" fmla="*/ 3 h 3"/>
                  <a:gd name="T4" fmla="*/ 1 w 59"/>
                  <a:gd name="T5" fmla="*/ 3 h 3"/>
                  <a:gd name="T6" fmla="*/ 0 w 59"/>
                  <a:gd name="T7" fmla="*/ 2 h 3"/>
                  <a:gd name="T8" fmla="*/ 0 w 59"/>
                  <a:gd name="T9" fmla="*/ 2 h 3"/>
                  <a:gd name="T10" fmla="*/ 1 w 59"/>
                  <a:gd name="T11" fmla="*/ 0 h 3"/>
                  <a:gd name="T12" fmla="*/ 58 w 59"/>
                  <a:gd name="T13" fmla="*/ 0 h 3"/>
                  <a:gd name="T14" fmla="*/ 59 w 59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">
                    <a:moveTo>
                      <a:pt x="59" y="2"/>
                    </a:moveTo>
                    <a:cubicBezTo>
                      <a:pt x="59" y="2"/>
                      <a:pt x="59" y="3"/>
                      <a:pt x="58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9" y="0"/>
                      <a:pt x="59" y="1"/>
                      <a:pt x="59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46" name="Freeform 8">
                <a:extLst>
                  <a:ext uri="{FF2B5EF4-FFF2-40B4-BE49-F238E27FC236}">
                    <a16:creationId xmlns:a16="http://schemas.microsoft.com/office/drawing/2014/main" id="{B40A2421-36DB-426E-8058-4198D7D6F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3488" y="4595813"/>
                <a:ext cx="53975" cy="28575"/>
              </a:xfrm>
              <a:custGeom>
                <a:avLst/>
                <a:gdLst>
                  <a:gd name="T0" fmla="*/ 11 w 11"/>
                  <a:gd name="T1" fmla="*/ 3 h 6"/>
                  <a:gd name="T2" fmla="*/ 8 w 11"/>
                  <a:gd name="T3" fmla="*/ 6 h 6"/>
                  <a:gd name="T4" fmla="*/ 3 w 11"/>
                  <a:gd name="T5" fmla="*/ 6 h 6"/>
                  <a:gd name="T6" fmla="*/ 0 w 11"/>
                  <a:gd name="T7" fmla="*/ 3 h 6"/>
                  <a:gd name="T8" fmla="*/ 0 w 11"/>
                  <a:gd name="T9" fmla="*/ 3 h 6"/>
                  <a:gd name="T10" fmla="*/ 3 w 11"/>
                  <a:gd name="T11" fmla="*/ 0 h 6"/>
                  <a:gd name="T12" fmla="*/ 8 w 11"/>
                  <a:gd name="T13" fmla="*/ 0 h 6"/>
                  <a:gd name="T14" fmla="*/ 11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5"/>
                      <a:pt x="10" y="6"/>
                      <a:pt x="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1" y="2"/>
                      <a:pt x="11" y="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51" name="Freeform 9">
                <a:extLst>
                  <a:ext uri="{FF2B5EF4-FFF2-40B4-BE49-F238E27FC236}">
                    <a16:creationId xmlns:a16="http://schemas.microsoft.com/office/drawing/2014/main" id="{EE461165-AA94-4BEF-B77C-300640EB19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5763" y="4595813"/>
                <a:ext cx="53975" cy="28575"/>
              </a:xfrm>
              <a:custGeom>
                <a:avLst/>
                <a:gdLst>
                  <a:gd name="T0" fmla="*/ 11 w 11"/>
                  <a:gd name="T1" fmla="*/ 3 h 6"/>
                  <a:gd name="T2" fmla="*/ 8 w 11"/>
                  <a:gd name="T3" fmla="*/ 6 h 6"/>
                  <a:gd name="T4" fmla="*/ 3 w 11"/>
                  <a:gd name="T5" fmla="*/ 6 h 6"/>
                  <a:gd name="T6" fmla="*/ 0 w 11"/>
                  <a:gd name="T7" fmla="*/ 3 h 6"/>
                  <a:gd name="T8" fmla="*/ 0 w 11"/>
                  <a:gd name="T9" fmla="*/ 3 h 6"/>
                  <a:gd name="T10" fmla="*/ 3 w 11"/>
                  <a:gd name="T11" fmla="*/ 0 h 6"/>
                  <a:gd name="T12" fmla="*/ 8 w 11"/>
                  <a:gd name="T13" fmla="*/ 0 h 6"/>
                  <a:gd name="T14" fmla="*/ 11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5"/>
                      <a:pt x="9" y="6"/>
                      <a:pt x="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11" y="2"/>
                      <a:pt x="11" y="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52" name="Freeform 10">
                <a:extLst>
                  <a:ext uri="{FF2B5EF4-FFF2-40B4-BE49-F238E27FC236}">
                    <a16:creationId xmlns:a16="http://schemas.microsoft.com/office/drawing/2014/main" id="{D44A35AC-D823-4EB1-B628-CE98945C2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4581525"/>
                <a:ext cx="112713" cy="58737"/>
              </a:xfrm>
              <a:custGeom>
                <a:avLst/>
                <a:gdLst>
                  <a:gd name="T0" fmla="*/ 23 w 23"/>
                  <a:gd name="T1" fmla="*/ 6 h 12"/>
                  <a:gd name="T2" fmla="*/ 17 w 23"/>
                  <a:gd name="T3" fmla="*/ 12 h 12"/>
                  <a:gd name="T4" fmla="*/ 6 w 23"/>
                  <a:gd name="T5" fmla="*/ 12 h 12"/>
                  <a:gd name="T6" fmla="*/ 0 w 23"/>
                  <a:gd name="T7" fmla="*/ 6 h 12"/>
                  <a:gd name="T8" fmla="*/ 0 w 23"/>
                  <a:gd name="T9" fmla="*/ 6 h 12"/>
                  <a:gd name="T10" fmla="*/ 6 w 23"/>
                  <a:gd name="T11" fmla="*/ 0 h 12"/>
                  <a:gd name="T12" fmla="*/ 17 w 23"/>
                  <a:gd name="T13" fmla="*/ 0 h 12"/>
                  <a:gd name="T14" fmla="*/ 23 w 2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2">
                    <a:moveTo>
                      <a:pt x="23" y="6"/>
                    </a:moveTo>
                    <a:cubicBezTo>
                      <a:pt x="23" y="10"/>
                      <a:pt x="21" y="12"/>
                      <a:pt x="1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1" y="0"/>
                      <a:pt x="23" y="3"/>
                      <a:pt x="23" y="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sp>
          <p:nvSpPr>
            <p:cNvPr id="342" name="Freeform 5">
              <a:extLst>
                <a:ext uri="{FF2B5EF4-FFF2-40B4-BE49-F238E27FC236}">
                  <a16:creationId xmlns:a16="http://schemas.microsoft.com/office/drawing/2014/main" id="{AF8C0F39-1862-49E5-A58A-6C439637B553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139878" y="2947143"/>
              <a:ext cx="221726" cy="257990"/>
            </a:xfrm>
            <a:custGeom>
              <a:avLst/>
              <a:gdLst>
                <a:gd name="T0" fmla="*/ 50 w 63"/>
                <a:gd name="T1" fmla="*/ 74 h 74"/>
                <a:gd name="T2" fmla="*/ 49 w 63"/>
                <a:gd name="T3" fmla="*/ 74 h 74"/>
                <a:gd name="T4" fmla="*/ 37 w 63"/>
                <a:gd name="T5" fmla="*/ 62 h 74"/>
                <a:gd name="T6" fmla="*/ 11 w 63"/>
                <a:gd name="T7" fmla="*/ 25 h 74"/>
                <a:gd name="T8" fmla="*/ 1 w 63"/>
                <a:gd name="T9" fmla="*/ 11 h 74"/>
                <a:gd name="T10" fmla="*/ 14 w 63"/>
                <a:gd name="T11" fmla="*/ 1 h 74"/>
                <a:gd name="T12" fmla="*/ 61 w 63"/>
                <a:gd name="T13" fmla="*/ 63 h 74"/>
                <a:gd name="T14" fmla="*/ 50 w 63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4">
                  <a:moveTo>
                    <a:pt x="50" y="74"/>
                  </a:moveTo>
                  <a:cubicBezTo>
                    <a:pt x="50" y="74"/>
                    <a:pt x="49" y="74"/>
                    <a:pt x="49" y="74"/>
                  </a:cubicBezTo>
                  <a:cubicBezTo>
                    <a:pt x="43" y="74"/>
                    <a:pt x="37" y="69"/>
                    <a:pt x="37" y="62"/>
                  </a:cubicBezTo>
                  <a:cubicBezTo>
                    <a:pt x="38" y="30"/>
                    <a:pt x="12" y="25"/>
                    <a:pt x="11" y="25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2" y="5"/>
                    <a:pt x="8" y="0"/>
                    <a:pt x="14" y="1"/>
                  </a:cubicBezTo>
                  <a:cubicBezTo>
                    <a:pt x="31" y="4"/>
                    <a:pt x="63" y="20"/>
                    <a:pt x="61" y="63"/>
                  </a:cubicBezTo>
                  <a:cubicBezTo>
                    <a:pt x="61" y="69"/>
                    <a:pt x="56" y="74"/>
                    <a:pt x="50" y="74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</p:grpSp>
      <p:sp>
        <p:nvSpPr>
          <p:cNvPr id="553" name="Rectangle 552">
            <a:extLst>
              <a:ext uri="{FF2B5EF4-FFF2-40B4-BE49-F238E27FC236}">
                <a16:creationId xmlns:a16="http://schemas.microsoft.com/office/drawing/2014/main" id="{C09048CB-D689-4900-B62A-62E0209B928D}"/>
              </a:ext>
            </a:extLst>
          </p:cNvPr>
          <p:cNvSpPr/>
          <p:nvPr/>
        </p:nvSpPr>
        <p:spPr>
          <a:xfrm flipH="1">
            <a:off x="10735637" y="1649589"/>
            <a:ext cx="1422269" cy="1048213"/>
          </a:xfrm>
          <a:prstGeom prst="rect">
            <a:avLst/>
          </a:prstGeom>
          <a:solidFill>
            <a:schemeClr val="accent6"/>
          </a:solidFill>
        </p:spPr>
        <p:txBody>
          <a:bodyPr wrap="square" lIns="37458" tIns="37458" rIns="37458" bIns="37458" anchor="ctr">
            <a:noAutofit/>
          </a:bodyPr>
          <a:lstStyle/>
          <a:p>
            <a:pPr algn="ctr" defTabSz="764196">
              <a:lnSpc>
                <a:spcPct val="90000"/>
              </a:lnSpc>
            </a:pPr>
            <a:r>
              <a:rPr lang="en-US" sz="1400" kern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Customer’s</a:t>
            </a:r>
          </a:p>
          <a:p>
            <a:pPr algn="ctr" defTabSz="764196">
              <a:lnSpc>
                <a:spcPct val="90000"/>
              </a:lnSpc>
            </a:pPr>
            <a:r>
              <a:rPr lang="en-US" sz="1400" kern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business logic and data</a:t>
            </a:r>
          </a:p>
        </p:txBody>
      </p:sp>
      <p:sp>
        <p:nvSpPr>
          <p:cNvPr id="554" name="Freeform: Shape 553">
            <a:extLst>
              <a:ext uri="{FF2B5EF4-FFF2-40B4-BE49-F238E27FC236}">
                <a16:creationId xmlns:a16="http://schemas.microsoft.com/office/drawing/2014/main" id="{D89A3EFB-B7EF-4CE9-8DCB-3161F4707601}"/>
              </a:ext>
            </a:extLst>
          </p:cNvPr>
          <p:cNvSpPr/>
          <p:nvPr/>
        </p:nvSpPr>
        <p:spPr bwMode="auto">
          <a:xfrm>
            <a:off x="9837060" y="1959652"/>
            <a:ext cx="853932" cy="216262"/>
          </a:xfrm>
          <a:custGeom>
            <a:avLst/>
            <a:gdLst>
              <a:gd name="connsiteX0" fmla="*/ 0 w 1794933"/>
              <a:gd name="connsiteY0" fmla="*/ 0 h 414867"/>
              <a:gd name="connsiteX1" fmla="*/ 762000 w 1794933"/>
              <a:gd name="connsiteY1" fmla="*/ 0 h 414867"/>
              <a:gd name="connsiteX2" fmla="*/ 1109133 w 1794933"/>
              <a:gd name="connsiteY2" fmla="*/ 414867 h 414867"/>
              <a:gd name="connsiteX3" fmla="*/ 1794933 w 1794933"/>
              <a:gd name="connsiteY3" fmla="*/ 414867 h 41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4933" h="414867">
                <a:moveTo>
                  <a:pt x="0" y="0"/>
                </a:moveTo>
                <a:lnTo>
                  <a:pt x="762000" y="0"/>
                </a:lnTo>
                <a:lnTo>
                  <a:pt x="1109133" y="414867"/>
                </a:lnTo>
                <a:lnTo>
                  <a:pt x="1794933" y="414867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556" name="Speech Bubble: Rectangle 555">
            <a:extLst>
              <a:ext uri="{FF2B5EF4-FFF2-40B4-BE49-F238E27FC236}">
                <a16:creationId xmlns:a16="http://schemas.microsoft.com/office/drawing/2014/main" id="{ABA20B57-80DF-44AC-BF3F-F1B7243F4CC6}"/>
              </a:ext>
            </a:extLst>
          </p:cNvPr>
          <p:cNvSpPr/>
          <p:nvPr/>
        </p:nvSpPr>
        <p:spPr>
          <a:xfrm flipH="1">
            <a:off x="7008913" y="2061911"/>
            <a:ext cx="1439015" cy="525402"/>
          </a:xfrm>
          <a:prstGeom prst="wedgeRectCallout">
            <a:avLst>
              <a:gd name="adj1" fmla="val 40515"/>
              <a:gd name="adj2" fmla="val 102493"/>
            </a:avLst>
          </a:prstGeom>
          <a:solidFill>
            <a:schemeClr val="accent6"/>
          </a:solidFill>
        </p:spPr>
        <p:txBody>
          <a:bodyPr wrap="square" anchor="ctr">
            <a:noAutofit/>
          </a:bodyPr>
          <a:lstStyle/>
          <a:p>
            <a:pPr algn="ctr" defTabSz="764196">
              <a:lnSpc>
                <a:spcPct val="90000"/>
              </a:lnSpc>
            </a:pPr>
            <a:r>
              <a:rPr lang="en-US" sz="1400" kern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Bot connector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5E9B17-D627-433A-B6B5-43D01A7949B2}"/>
              </a:ext>
            </a:extLst>
          </p:cNvPr>
          <p:cNvSpPr/>
          <p:nvPr/>
        </p:nvSpPr>
        <p:spPr bwMode="auto">
          <a:xfrm>
            <a:off x="8250556" y="1623633"/>
            <a:ext cx="552816" cy="404331"/>
          </a:xfrm>
          <a:custGeom>
            <a:avLst/>
            <a:gdLst>
              <a:gd name="connsiteX0" fmla="*/ 0 w 518160"/>
              <a:gd name="connsiteY0" fmla="*/ 325120 h 325120"/>
              <a:gd name="connsiteX1" fmla="*/ 0 w 518160"/>
              <a:gd name="connsiteY1" fmla="*/ 81280 h 325120"/>
              <a:gd name="connsiteX2" fmla="*/ 106680 w 518160"/>
              <a:gd name="connsiteY2" fmla="*/ 0 h 325120"/>
              <a:gd name="connsiteX3" fmla="*/ 518160 w 518160"/>
              <a:gd name="connsiteY3" fmla="*/ 0 h 32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325120">
                <a:moveTo>
                  <a:pt x="0" y="325120"/>
                </a:moveTo>
                <a:lnTo>
                  <a:pt x="0" y="81280"/>
                </a:lnTo>
                <a:lnTo>
                  <a:pt x="106680" y="0"/>
                </a:lnTo>
                <a:lnTo>
                  <a:pt x="518160" y="0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7A166D68-ACC7-484E-8D17-66758AF5A6EC}"/>
              </a:ext>
            </a:extLst>
          </p:cNvPr>
          <p:cNvSpPr txBox="1"/>
          <p:nvPr/>
        </p:nvSpPr>
        <p:spPr>
          <a:xfrm>
            <a:off x="7429545" y="4438679"/>
            <a:ext cx="563706" cy="11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7458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WebChat</a:t>
            </a:r>
            <a:endParaRPr lang="en-US" sz="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494F98-437D-4232-ABA9-F3E076B575B6}"/>
              </a:ext>
            </a:extLst>
          </p:cNvPr>
          <p:cNvGrpSpPr/>
          <p:nvPr/>
        </p:nvGrpSpPr>
        <p:grpSpPr>
          <a:xfrm>
            <a:off x="7530083" y="3978150"/>
            <a:ext cx="405807" cy="405807"/>
            <a:chOff x="5844490" y="4546762"/>
            <a:chExt cx="416212" cy="416212"/>
          </a:xfrm>
        </p:grpSpPr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76994E83-2EBB-4213-B2AD-49A83F999715}"/>
                </a:ext>
              </a:extLst>
            </p:cNvPr>
            <p:cNvSpPr/>
            <p:nvPr/>
          </p:nvSpPr>
          <p:spPr bwMode="auto">
            <a:xfrm>
              <a:off x="5844490" y="4546762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100B12C4-19FC-4D26-B909-260C07CF2437}"/>
                </a:ext>
              </a:extLst>
            </p:cNvPr>
            <p:cNvSpPr/>
            <p:nvPr/>
          </p:nvSpPr>
          <p:spPr bwMode="auto">
            <a:xfrm>
              <a:off x="5938142" y="4669545"/>
              <a:ext cx="228909" cy="170647"/>
            </a:xfrm>
            <a:custGeom>
              <a:avLst/>
              <a:gdLst>
                <a:gd name="connsiteX0" fmla="*/ 1368033 w 1756463"/>
                <a:gd name="connsiteY0" fmla="*/ 629136 h 1309409"/>
                <a:gd name="connsiteX1" fmla="*/ 1513077 w 1756463"/>
                <a:gd name="connsiteY1" fmla="*/ 774180 h 1309409"/>
                <a:gd name="connsiteX2" fmla="*/ 1368033 w 1756463"/>
                <a:gd name="connsiteY2" fmla="*/ 919224 h 1309409"/>
                <a:gd name="connsiteX3" fmla="*/ 1222989 w 1756463"/>
                <a:gd name="connsiteY3" fmla="*/ 774180 h 1309409"/>
                <a:gd name="connsiteX4" fmla="*/ 1368033 w 1756463"/>
                <a:gd name="connsiteY4" fmla="*/ 629136 h 1309409"/>
                <a:gd name="connsiteX5" fmla="*/ 878232 w 1756463"/>
                <a:gd name="connsiteY5" fmla="*/ 629136 h 1309409"/>
                <a:gd name="connsiteX6" fmla="*/ 1023276 w 1756463"/>
                <a:gd name="connsiteY6" fmla="*/ 774180 h 1309409"/>
                <a:gd name="connsiteX7" fmla="*/ 878232 w 1756463"/>
                <a:gd name="connsiteY7" fmla="*/ 919224 h 1309409"/>
                <a:gd name="connsiteX8" fmla="*/ 733188 w 1756463"/>
                <a:gd name="connsiteY8" fmla="*/ 774180 h 1309409"/>
                <a:gd name="connsiteX9" fmla="*/ 878232 w 1756463"/>
                <a:gd name="connsiteY9" fmla="*/ 629136 h 1309409"/>
                <a:gd name="connsiteX10" fmla="*/ 388431 w 1756463"/>
                <a:gd name="connsiteY10" fmla="*/ 629136 h 1309409"/>
                <a:gd name="connsiteX11" fmla="*/ 533475 w 1756463"/>
                <a:gd name="connsiteY11" fmla="*/ 774180 h 1309409"/>
                <a:gd name="connsiteX12" fmla="*/ 388431 w 1756463"/>
                <a:gd name="connsiteY12" fmla="*/ 919224 h 1309409"/>
                <a:gd name="connsiteX13" fmla="*/ 243387 w 1756463"/>
                <a:gd name="connsiteY13" fmla="*/ 774180 h 1309409"/>
                <a:gd name="connsiteX14" fmla="*/ 388431 w 1756463"/>
                <a:gd name="connsiteY14" fmla="*/ 629136 h 1309409"/>
                <a:gd name="connsiteX15" fmla="*/ 42625 w 1756463"/>
                <a:gd name="connsiteY15" fmla="*/ 284798 h 1309409"/>
                <a:gd name="connsiteX16" fmla="*/ 42625 w 1756463"/>
                <a:gd name="connsiteY16" fmla="*/ 1263560 h 1309409"/>
                <a:gd name="connsiteX17" fmla="*/ 1713838 w 1756463"/>
                <a:gd name="connsiteY17" fmla="*/ 1263560 h 1309409"/>
                <a:gd name="connsiteX18" fmla="*/ 1713838 w 1756463"/>
                <a:gd name="connsiteY18" fmla="*/ 284798 h 1309409"/>
                <a:gd name="connsiteX19" fmla="*/ 1513442 w 1756463"/>
                <a:gd name="connsiteY19" fmla="*/ 66921 h 1309409"/>
                <a:gd name="connsiteX20" fmla="*/ 1458142 w 1756463"/>
                <a:gd name="connsiteY20" fmla="*/ 122221 h 1309409"/>
                <a:gd name="connsiteX21" fmla="*/ 1513442 w 1756463"/>
                <a:gd name="connsiteY21" fmla="*/ 177521 h 1309409"/>
                <a:gd name="connsiteX22" fmla="*/ 1568742 w 1756463"/>
                <a:gd name="connsiteY22" fmla="*/ 122221 h 1309409"/>
                <a:gd name="connsiteX23" fmla="*/ 1513442 w 1756463"/>
                <a:gd name="connsiteY23" fmla="*/ 66921 h 1309409"/>
                <a:gd name="connsiteX24" fmla="*/ 1326698 w 1756463"/>
                <a:gd name="connsiteY24" fmla="*/ 66921 h 1309409"/>
                <a:gd name="connsiteX25" fmla="*/ 1271398 w 1756463"/>
                <a:gd name="connsiteY25" fmla="*/ 122221 h 1309409"/>
                <a:gd name="connsiteX26" fmla="*/ 1326698 w 1756463"/>
                <a:gd name="connsiteY26" fmla="*/ 177521 h 1309409"/>
                <a:gd name="connsiteX27" fmla="*/ 1381998 w 1756463"/>
                <a:gd name="connsiteY27" fmla="*/ 122221 h 1309409"/>
                <a:gd name="connsiteX28" fmla="*/ 1326698 w 1756463"/>
                <a:gd name="connsiteY28" fmla="*/ 66921 h 1309409"/>
                <a:gd name="connsiteX29" fmla="*/ 54498 w 1756463"/>
                <a:gd name="connsiteY29" fmla="*/ 66920 h 1309409"/>
                <a:gd name="connsiteX30" fmla="*/ 54498 w 1756463"/>
                <a:gd name="connsiteY30" fmla="*/ 176921 h 1309409"/>
                <a:gd name="connsiteX31" fmla="*/ 654969 w 1756463"/>
                <a:gd name="connsiteY31" fmla="*/ 176921 h 1309409"/>
                <a:gd name="connsiteX32" fmla="*/ 654969 w 1756463"/>
                <a:gd name="connsiteY32" fmla="*/ 66920 h 1309409"/>
                <a:gd name="connsiteX33" fmla="*/ 1 w 1756463"/>
                <a:gd name="connsiteY33" fmla="*/ 0 h 1309409"/>
                <a:gd name="connsiteX34" fmla="*/ 1756463 w 1756463"/>
                <a:gd name="connsiteY34" fmla="*/ 0 h 1309409"/>
                <a:gd name="connsiteX35" fmla="*/ 1756463 w 1756463"/>
                <a:gd name="connsiteY35" fmla="*/ 243840 h 1309409"/>
                <a:gd name="connsiteX36" fmla="*/ 1756462 w 1756463"/>
                <a:gd name="connsiteY36" fmla="*/ 243840 h 1309409"/>
                <a:gd name="connsiteX37" fmla="*/ 1756462 w 1756463"/>
                <a:gd name="connsiteY37" fmla="*/ 1309409 h 1309409"/>
                <a:gd name="connsiteX38" fmla="*/ 0 w 1756463"/>
                <a:gd name="connsiteY38" fmla="*/ 1309409 h 1309409"/>
                <a:gd name="connsiteX39" fmla="*/ 0 w 1756463"/>
                <a:gd name="connsiteY39" fmla="*/ 238950 h 1309409"/>
                <a:gd name="connsiteX40" fmla="*/ 1 w 1756463"/>
                <a:gd name="connsiteY40" fmla="*/ 238950 h 130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56463" h="1309409">
                  <a:moveTo>
                    <a:pt x="1368033" y="629136"/>
                  </a:moveTo>
                  <a:cubicBezTo>
                    <a:pt x="1448139" y="629136"/>
                    <a:pt x="1513077" y="694074"/>
                    <a:pt x="1513077" y="774180"/>
                  </a:cubicBezTo>
                  <a:cubicBezTo>
                    <a:pt x="1513077" y="854286"/>
                    <a:pt x="1448139" y="919224"/>
                    <a:pt x="1368033" y="919224"/>
                  </a:cubicBezTo>
                  <a:cubicBezTo>
                    <a:pt x="1287927" y="919224"/>
                    <a:pt x="1222989" y="854286"/>
                    <a:pt x="1222989" y="774180"/>
                  </a:cubicBezTo>
                  <a:cubicBezTo>
                    <a:pt x="1222989" y="694074"/>
                    <a:pt x="1287927" y="629136"/>
                    <a:pt x="1368033" y="629136"/>
                  </a:cubicBezTo>
                  <a:close/>
                  <a:moveTo>
                    <a:pt x="878232" y="629136"/>
                  </a:moveTo>
                  <a:cubicBezTo>
                    <a:pt x="958338" y="629136"/>
                    <a:pt x="1023276" y="694074"/>
                    <a:pt x="1023276" y="774180"/>
                  </a:cubicBezTo>
                  <a:cubicBezTo>
                    <a:pt x="1023276" y="854286"/>
                    <a:pt x="958338" y="919224"/>
                    <a:pt x="878232" y="919224"/>
                  </a:cubicBezTo>
                  <a:cubicBezTo>
                    <a:pt x="798126" y="919224"/>
                    <a:pt x="733188" y="854286"/>
                    <a:pt x="733188" y="774180"/>
                  </a:cubicBezTo>
                  <a:cubicBezTo>
                    <a:pt x="733188" y="694074"/>
                    <a:pt x="798126" y="629136"/>
                    <a:pt x="878232" y="629136"/>
                  </a:cubicBezTo>
                  <a:close/>
                  <a:moveTo>
                    <a:pt x="388431" y="629136"/>
                  </a:moveTo>
                  <a:cubicBezTo>
                    <a:pt x="468537" y="629136"/>
                    <a:pt x="533475" y="694074"/>
                    <a:pt x="533475" y="774180"/>
                  </a:cubicBezTo>
                  <a:cubicBezTo>
                    <a:pt x="533475" y="854286"/>
                    <a:pt x="468537" y="919224"/>
                    <a:pt x="388431" y="919224"/>
                  </a:cubicBezTo>
                  <a:cubicBezTo>
                    <a:pt x="308325" y="919224"/>
                    <a:pt x="243387" y="854286"/>
                    <a:pt x="243387" y="774180"/>
                  </a:cubicBezTo>
                  <a:cubicBezTo>
                    <a:pt x="243387" y="694074"/>
                    <a:pt x="308325" y="629136"/>
                    <a:pt x="388431" y="629136"/>
                  </a:cubicBezTo>
                  <a:close/>
                  <a:moveTo>
                    <a:pt x="42625" y="284798"/>
                  </a:moveTo>
                  <a:lnTo>
                    <a:pt x="42625" y="1263560"/>
                  </a:lnTo>
                  <a:lnTo>
                    <a:pt x="1713838" y="1263560"/>
                  </a:lnTo>
                  <a:lnTo>
                    <a:pt x="1713838" y="284798"/>
                  </a:lnTo>
                  <a:close/>
                  <a:moveTo>
                    <a:pt x="1513442" y="66921"/>
                  </a:moveTo>
                  <a:cubicBezTo>
                    <a:pt x="1482901" y="66921"/>
                    <a:pt x="1458142" y="91680"/>
                    <a:pt x="1458142" y="122221"/>
                  </a:cubicBezTo>
                  <a:cubicBezTo>
                    <a:pt x="1458142" y="152762"/>
                    <a:pt x="1482901" y="177521"/>
                    <a:pt x="1513442" y="177521"/>
                  </a:cubicBezTo>
                  <a:cubicBezTo>
                    <a:pt x="1543983" y="177521"/>
                    <a:pt x="1568742" y="152762"/>
                    <a:pt x="1568742" y="122221"/>
                  </a:cubicBezTo>
                  <a:cubicBezTo>
                    <a:pt x="1568742" y="91680"/>
                    <a:pt x="1543983" y="66921"/>
                    <a:pt x="1513442" y="66921"/>
                  </a:cubicBezTo>
                  <a:close/>
                  <a:moveTo>
                    <a:pt x="1326698" y="66921"/>
                  </a:moveTo>
                  <a:cubicBezTo>
                    <a:pt x="1296157" y="66921"/>
                    <a:pt x="1271398" y="91680"/>
                    <a:pt x="1271398" y="122221"/>
                  </a:cubicBezTo>
                  <a:cubicBezTo>
                    <a:pt x="1271398" y="152762"/>
                    <a:pt x="1296157" y="177521"/>
                    <a:pt x="1326698" y="177521"/>
                  </a:cubicBezTo>
                  <a:cubicBezTo>
                    <a:pt x="1357239" y="177521"/>
                    <a:pt x="1381998" y="152762"/>
                    <a:pt x="1381998" y="122221"/>
                  </a:cubicBezTo>
                  <a:cubicBezTo>
                    <a:pt x="1381998" y="91680"/>
                    <a:pt x="1357239" y="66921"/>
                    <a:pt x="1326698" y="66921"/>
                  </a:cubicBezTo>
                  <a:close/>
                  <a:moveTo>
                    <a:pt x="54498" y="66920"/>
                  </a:moveTo>
                  <a:lnTo>
                    <a:pt x="54498" y="176921"/>
                  </a:lnTo>
                  <a:lnTo>
                    <a:pt x="654969" y="176921"/>
                  </a:lnTo>
                  <a:lnTo>
                    <a:pt x="654969" y="66920"/>
                  </a:lnTo>
                  <a:close/>
                  <a:moveTo>
                    <a:pt x="1" y="0"/>
                  </a:moveTo>
                  <a:lnTo>
                    <a:pt x="1756463" y="0"/>
                  </a:lnTo>
                  <a:lnTo>
                    <a:pt x="1756463" y="243840"/>
                  </a:lnTo>
                  <a:lnTo>
                    <a:pt x="1756462" y="243840"/>
                  </a:lnTo>
                  <a:lnTo>
                    <a:pt x="1756462" y="1309409"/>
                  </a:lnTo>
                  <a:lnTo>
                    <a:pt x="0" y="1309409"/>
                  </a:lnTo>
                  <a:lnTo>
                    <a:pt x="0" y="238950"/>
                  </a:lnTo>
                  <a:lnTo>
                    <a:pt x="1" y="238950"/>
                  </a:ln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9831" tIns="119865" rIns="149831" bIns="11986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6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74" name="Oval 573">
            <a:extLst>
              <a:ext uri="{FF2B5EF4-FFF2-40B4-BE49-F238E27FC236}">
                <a16:creationId xmlns:a16="http://schemas.microsoft.com/office/drawing/2014/main" id="{DBCF50DE-2F95-406A-931F-7B865473D7CD}"/>
              </a:ext>
            </a:extLst>
          </p:cNvPr>
          <p:cNvSpPr/>
          <p:nvPr/>
        </p:nvSpPr>
        <p:spPr bwMode="auto">
          <a:xfrm>
            <a:off x="6573778" y="4692002"/>
            <a:ext cx="405807" cy="405807"/>
          </a:xfrm>
          <a:prstGeom prst="ellipse">
            <a:avLst/>
          </a:prstGeom>
          <a:solidFill>
            <a:schemeClr val="accent6"/>
          </a:solidFill>
          <a:ln w="9525" cap="flat">
            <a:noFill/>
            <a:prstDash val="sysDash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>
              <a:lnSpc>
                <a:spcPct val="90000"/>
              </a:lnSpc>
            </a:pPr>
            <a:endParaRPr lang="en-US" sz="1716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B94C2952-688F-4953-B8B9-01638B7268CB}"/>
              </a:ext>
            </a:extLst>
          </p:cNvPr>
          <p:cNvSpPr txBox="1"/>
          <p:nvPr/>
        </p:nvSpPr>
        <p:spPr>
          <a:xfrm>
            <a:off x="6494830" y="5152532"/>
            <a:ext cx="563706" cy="110800"/>
          </a:xfrm>
          <a:prstGeom prst="rect">
            <a:avLst/>
          </a:prstGeom>
          <a:noFill/>
          <a:ln>
            <a:noFill/>
          </a:ln>
        </p:spPr>
        <p:txBody>
          <a:bodyPr wrap="square" lIns="37458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Cortana</a:t>
            </a:r>
          </a:p>
        </p:txBody>
      </p:sp>
      <p:pic>
        <p:nvPicPr>
          <p:cNvPr id="576" name="Picture 575">
            <a:extLst>
              <a:ext uri="{FF2B5EF4-FFF2-40B4-BE49-F238E27FC236}">
                <a16:creationId xmlns:a16="http://schemas.microsoft.com/office/drawing/2014/main" id="{7C375A54-FAF1-4026-BE1A-5DA79D5AAD4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9260" y="4777485"/>
            <a:ext cx="234841" cy="234841"/>
          </a:xfrm>
          <a:prstGeom prst="rect">
            <a:avLst/>
          </a:prstGeom>
          <a:ln>
            <a:noFill/>
          </a:ln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A5FE0B3-A418-40AF-A7F2-A9E638B0CA26}"/>
              </a:ext>
            </a:extLst>
          </p:cNvPr>
          <p:cNvGrpSpPr/>
          <p:nvPr/>
        </p:nvGrpSpPr>
        <p:grpSpPr>
          <a:xfrm>
            <a:off x="6494830" y="3978143"/>
            <a:ext cx="563706" cy="571329"/>
            <a:chOff x="5851487" y="4065890"/>
            <a:chExt cx="578161" cy="585979"/>
          </a:xfrm>
        </p:grpSpPr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6FB49664-D06F-4564-B0FD-5D5D91F0540D}"/>
                </a:ext>
              </a:extLst>
            </p:cNvPr>
            <p:cNvSpPr txBox="1"/>
            <p:nvPr/>
          </p:nvSpPr>
          <p:spPr>
            <a:xfrm>
              <a:off x="5851487" y="4538228"/>
              <a:ext cx="578161" cy="113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8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Bing</a:t>
              </a:r>
            </a:p>
          </p:txBody>
        </p:sp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EBD324CE-E80E-4111-8146-F1EF820C9EA0}"/>
                </a:ext>
              </a:extLst>
            </p:cNvPr>
            <p:cNvGrpSpPr/>
            <p:nvPr/>
          </p:nvGrpSpPr>
          <p:grpSpPr>
            <a:xfrm>
              <a:off x="5932461" y="4065890"/>
              <a:ext cx="416212" cy="416212"/>
              <a:chOff x="2990684" y="5259981"/>
              <a:chExt cx="416212" cy="416212"/>
            </a:xfrm>
          </p:grpSpPr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D580AEB8-C94A-4CED-A616-7DDB58C091C1}"/>
                  </a:ext>
                </a:extLst>
              </p:cNvPr>
              <p:cNvSpPr/>
              <p:nvPr/>
            </p:nvSpPr>
            <p:spPr bwMode="auto">
              <a:xfrm>
                <a:off x="2990684" y="5259981"/>
                <a:ext cx="416212" cy="416212"/>
              </a:xfrm>
              <a:prstGeom prst="ellipse">
                <a:avLst/>
              </a:prstGeom>
              <a:solidFill>
                <a:schemeClr val="accent6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4196">
                  <a:lnSpc>
                    <a:spcPct val="90000"/>
                  </a:lnSpc>
                </a:pPr>
                <a:endParaRPr lang="en-US" sz="18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581" name="Picture 12" descr="Image result for bing logo">
                <a:extLst>
                  <a:ext uri="{FF2B5EF4-FFF2-40B4-BE49-F238E27FC236}">
                    <a16:creationId xmlns:a16="http://schemas.microsoft.com/office/drawing/2014/main" id="{EDA11DD1-BEE5-47FA-A976-CE0F54BE83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29" t="20589" r="34229" b="20589"/>
              <a:stretch/>
            </p:blipFill>
            <p:spPr bwMode="auto">
              <a:xfrm>
                <a:off x="3092324" y="5325132"/>
                <a:ext cx="212932" cy="285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63" name="TextBox 562">
            <a:extLst>
              <a:ext uri="{FF2B5EF4-FFF2-40B4-BE49-F238E27FC236}">
                <a16:creationId xmlns:a16="http://schemas.microsoft.com/office/drawing/2014/main" id="{CC5D64BE-4088-4A7B-88B1-84258643B80F}"/>
              </a:ext>
            </a:extLst>
          </p:cNvPr>
          <p:cNvSpPr txBox="1"/>
          <p:nvPr/>
        </p:nvSpPr>
        <p:spPr>
          <a:xfrm>
            <a:off x="7451135" y="5152532"/>
            <a:ext cx="563706" cy="969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700" b="1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Direct Line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B16878-F4B8-4148-85A2-8A5BC158D019}"/>
              </a:ext>
            </a:extLst>
          </p:cNvPr>
          <p:cNvGrpSpPr/>
          <p:nvPr/>
        </p:nvGrpSpPr>
        <p:grpSpPr>
          <a:xfrm>
            <a:off x="7530083" y="4692002"/>
            <a:ext cx="405807" cy="405807"/>
            <a:chOff x="6475335" y="4546762"/>
            <a:chExt cx="416212" cy="416212"/>
          </a:xfrm>
        </p:grpSpPr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DF3920FB-F1DC-4BB8-A8CC-E2AB4235ABBB}"/>
                </a:ext>
              </a:extLst>
            </p:cNvPr>
            <p:cNvSpPr/>
            <p:nvPr/>
          </p:nvSpPr>
          <p:spPr bwMode="auto">
            <a:xfrm>
              <a:off x="6475335" y="4546762"/>
              <a:ext cx="416212" cy="41621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sp>
          <p:nvSpPr>
            <p:cNvPr id="564" name="Freeform 10">
              <a:extLst>
                <a:ext uri="{FF2B5EF4-FFF2-40B4-BE49-F238E27FC236}">
                  <a16:creationId xmlns:a16="http://schemas.microsoft.com/office/drawing/2014/main" id="{E5F6700D-68D2-4134-865A-AEF905DD7786}"/>
                </a:ext>
              </a:extLst>
            </p:cNvPr>
            <p:cNvSpPr/>
            <p:nvPr/>
          </p:nvSpPr>
          <p:spPr>
            <a:xfrm rot="16200000">
              <a:off x="6542034" y="4613462"/>
              <a:ext cx="282814" cy="282814"/>
            </a:xfrm>
            <a:custGeom>
              <a:avLst/>
              <a:gdLst>
                <a:gd name="connsiteX0" fmla="*/ 688598 w 3295651"/>
                <a:gd name="connsiteY0" fmla="*/ 967956 h 3295651"/>
                <a:gd name="connsiteX1" fmla="*/ 677731 w 3295651"/>
                <a:gd name="connsiteY1" fmla="*/ 945398 h 3295651"/>
                <a:gd name="connsiteX2" fmla="*/ 603916 w 3295651"/>
                <a:gd name="connsiteY2" fmla="*/ 823895 h 3295651"/>
                <a:gd name="connsiteX3" fmla="*/ 523671 w 3295651"/>
                <a:gd name="connsiteY3" fmla="*/ 716585 h 3295651"/>
                <a:gd name="connsiteX4" fmla="*/ 453797 w 3295651"/>
                <a:gd name="connsiteY4" fmla="*/ 800243 h 3295651"/>
                <a:gd name="connsiteX5" fmla="*/ 249493 w 3295651"/>
                <a:gd name="connsiteY5" fmla="*/ 1212430 h 3295651"/>
                <a:gd name="connsiteX6" fmla="*/ 243899 w 3295651"/>
                <a:gd name="connsiteY6" fmla="*/ 1234188 h 3295651"/>
                <a:gd name="connsiteX7" fmla="*/ 294775 w 3295651"/>
                <a:gd name="connsiteY7" fmla="*/ 1194206 h 3295651"/>
                <a:gd name="connsiteX8" fmla="*/ 590064 w 3295651"/>
                <a:gd name="connsiteY8" fmla="*/ 1013716 h 3295651"/>
                <a:gd name="connsiteX9" fmla="*/ 688599 w 3295651"/>
                <a:gd name="connsiteY9" fmla="*/ 2327695 h 3295651"/>
                <a:gd name="connsiteX10" fmla="*/ 590064 w 3295651"/>
                <a:gd name="connsiteY10" fmla="*/ 2281936 h 3295651"/>
                <a:gd name="connsiteX11" fmla="*/ 294775 w 3295651"/>
                <a:gd name="connsiteY11" fmla="*/ 2101445 h 3295651"/>
                <a:gd name="connsiteX12" fmla="*/ 243899 w 3295651"/>
                <a:gd name="connsiteY12" fmla="*/ 2061464 h 3295651"/>
                <a:gd name="connsiteX13" fmla="*/ 249493 w 3295651"/>
                <a:gd name="connsiteY13" fmla="*/ 2083222 h 3295651"/>
                <a:gd name="connsiteX14" fmla="*/ 453797 w 3295651"/>
                <a:gd name="connsiteY14" fmla="*/ 2495409 h 3295651"/>
                <a:gd name="connsiteX15" fmla="*/ 523672 w 3295651"/>
                <a:gd name="connsiteY15" fmla="*/ 2579067 h 3295651"/>
                <a:gd name="connsiteX16" fmla="*/ 603916 w 3295651"/>
                <a:gd name="connsiteY16" fmla="*/ 2471759 h 3295651"/>
                <a:gd name="connsiteX17" fmla="*/ 677731 w 3295651"/>
                <a:gd name="connsiteY17" fmla="*/ 2350256 h 3295651"/>
                <a:gd name="connsiteX18" fmla="*/ 855593 w 3295651"/>
                <a:gd name="connsiteY18" fmla="*/ 1647827 h 3295651"/>
                <a:gd name="connsiteX19" fmla="*/ 789340 w 3295651"/>
                <a:gd name="connsiteY19" fmla="*/ 1209609 h 3295651"/>
                <a:gd name="connsiteX20" fmla="*/ 765819 w 3295651"/>
                <a:gd name="connsiteY20" fmla="*/ 1145344 h 3295651"/>
                <a:gd name="connsiteX21" fmla="*/ 673328 w 3295651"/>
                <a:gd name="connsiteY21" fmla="*/ 1186893 h 3295651"/>
                <a:gd name="connsiteX22" fmla="*/ 197779 w 3295651"/>
                <a:gd name="connsiteY22" fmla="*/ 1511702 h 3295651"/>
                <a:gd name="connsiteX23" fmla="*/ 190164 w 3295651"/>
                <a:gd name="connsiteY23" fmla="*/ 1519183 h 3295651"/>
                <a:gd name="connsiteX24" fmla="*/ 183668 w 3295651"/>
                <a:gd name="connsiteY24" fmla="*/ 1647826 h 3295651"/>
                <a:gd name="connsiteX25" fmla="*/ 190658 w 3295651"/>
                <a:gd name="connsiteY25" fmla="*/ 1786254 h 3295651"/>
                <a:gd name="connsiteX26" fmla="*/ 197779 w 3295651"/>
                <a:gd name="connsiteY26" fmla="*/ 1793249 h 3295651"/>
                <a:gd name="connsiteX27" fmla="*/ 673328 w 3295651"/>
                <a:gd name="connsiteY27" fmla="*/ 2118059 h 3295651"/>
                <a:gd name="connsiteX28" fmla="*/ 762897 w 3295651"/>
                <a:gd name="connsiteY28" fmla="*/ 2158295 h 3295651"/>
                <a:gd name="connsiteX29" fmla="*/ 789340 w 3295651"/>
                <a:gd name="connsiteY29" fmla="*/ 2086045 h 3295651"/>
                <a:gd name="connsiteX30" fmla="*/ 855593 w 3295651"/>
                <a:gd name="connsiteY30" fmla="*/ 1647827 h 3295651"/>
                <a:gd name="connsiteX31" fmla="*/ 1553976 w 3295651"/>
                <a:gd name="connsiteY31" fmla="*/ 2526459 h 3295651"/>
                <a:gd name="connsiteX32" fmla="*/ 1432371 w 3295651"/>
                <a:gd name="connsiteY32" fmla="*/ 2521576 h 3295651"/>
                <a:gd name="connsiteX33" fmla="*/ 911236 w 3295651"/>
                <a:gd name="connsiteY33" fmla="*/ 2416235 h 3295651"/>
                <a:gd name="connsiteX34" fmla="*/ 850097 w 3295651"/>
                <a:gd name="connsiteY34" fmla="*/ 2393395 h 3295651"/>
                <a:gd name="connsiteX35" fmla="*/ 830884 w 3295651"/>
                <a:gd name="connsiteY35" fmla="*/ 2433279 h 3295651"/>
                <a:gd name="connsiteX36" fmla="*/ 653484 w 3295651"/>
                <a:gd name="connsiteY36" fmla="*/ 2695997 h 3295651"/>
                <a:gd name="connsiteX37" fmla="*/ 642663 w 3295651"/>
                <a:gd name="connsiteY37" fmla="*/ 2707904 h 3295651"/>
                <a:gd name="connsiteX38" fmla="*/ 771797 w 3295651"/>
                <a:gd name="connsiteY38" fmla="*/ 2821107 h 3295651"/>
                <a:gd name="connsiteX39" fmla="*/ 1525886 w 3295651"/>
                <a:gd name="connsiteY39" fmla="*/ 3106978 h 3295651"/>
                <a:gd name="connsiteX40" fmla="*/ 1553976 w 3295651"/>
                <a:gd name="connsiteY40" fmla="*/ 3108131 h 3295651"/>
                <a:gd name="connsiteX41" fmla="*/ 1553976 w 3295651"/>
                <a:gd name="connsiteY41" fmla="*/ 964224 h 3295651"/>
                <a:gd name="connsiteX42" fmla="*/ 1464365 w 3295651"/>
                <a:gd name="connsiteY42" fmla="*/ 967436 h 3295651"/>
                <a:gd name="connsiteX43" fmla="*/ 1031256 w 3295651"/>
                <a:gd name="connsiteY43" fmla="*/ 1045428 h 3295651"/>
                <a:gd name="connsiteX44" fmla="*/ 927581 w 3295651"/>
                <a:gd name="connsiteY44" fmla="*/ 1081027 h 3295651"/>
                <a:gd name="connsiteX45" fmla="*/ 955685 w 3295651"/>
                <a:gd name="connsiteY45" fmla="*/ 1157814 h 3295651"/>
                <a:gd name="connsiteX46" fmla="*/ 1029768 w 3295651"/>
                <a:gd name="connsiteY46" fmla="*/ 1647827 h 3295651"/>
                <a:gd name="connsiteX47" fmla="*/ 955685 w 3295651"/>
                <a:gd name="connsiteY47" fmla="*/ 2137840 h 3295651"/>
                <a:gd name="connsiteX48" fmla="*/ 924557 w 3295651"/>
                <a:gd name="connsiteY48" fmla="*/ 2222886 h 3295651"/>
                <a:gd name="connsiteX49" fmla="*/ 1031256 w 3295651"/>
                <a:gd name="connsiteY49" fmla="*/ 2259524 h 3295651"/>
                <a:gd name="connsiteX50" fmla="*/ 1464365 w 3295651"/>
                <a:gd name="connsiteY50" fmla="*/ 2337515 h 3295651"/>
                <a:gd name="connsiteX51" fmla="*/ 1553976 w 3295651"/>
                <a:gd name="connsiteY51" fmla="*/ 2340728 h 3295651"/>
                <a:gd name="connsiteX52" fmla="*/ 1553976 w 3295651"/>
                <a:gd name="connsiteY52" fmla="*/ 187520 h 3295651"/>
                <a:gd name="connsiteX53" fmla="*/ 1525886 w 3295651"/>
                <a:gd name="connsiteY53" fmla="*/ 188673 h 3295651"/>
                <a:gd name="connsiteX54" fmla="*/ 771797 w 3295651"/>
                <a:gd name="connsiteY54" fmla="*/ 474544 h 3295651"/>
                <a:gd name="connsiteX55" fmla="*/ 642661 w 3295651"/>
                <a:gd name="connsiteY55" fmla="*/ 587748 h 3295651"/>
                <a:gd name="connsiteX56" fmla="*/ 653484 w 3295651"/>
                <a:gd name="connsiteY56" fmla="*/ 599657 h 3295651"/>
                <a:gd name="connsiteX57" fmla="*/ 830884 w 3295651"/>
                <a:gd name="connsiteY57" fmla="*/ 862375 h 3295651"/>
                <a:gd name="connsiteX58" fmla="*/ 850096 w 3295651"/>
                <a:gd name="connsiteY58" fmla="*/ 902257 h 3295651"/>
                <a:gd name="connsiteX59" fmla="*/ 911236 w 3295651"/>
                <a:gd name="connsiteY59" fmla="*/ 879416 h 3295651"/>
                <a:gd name="connsiteX60" fmla="*/ 1432371 w 3295651"/>
                <a:gd name="connsiteY60" fmla="*/ 774075 h 3295651"/>
                <a:gd name="connsiteX61" fmla="*/ 1553976 w 3295651"/>
                <a:gd name="connsiteY61" fmla="*/ 769193 h 3295651"/>
                <a:gd name="connsiteX62" fmla="*/ 2363650 w 3295651"/>
                <a:gd name="connsiteY62" fmla="*/ 2202550 h 3295651"/>
                <a:gd name="connsiteX63" fmla="*/ 2339965 w 3295651"/>
                <a:gd name="connsiteY63" fmla="*/ 2137840 h 3295651"/>
                <a:gd name="connsiteX64" fmla="*/ 2265883 w 3295651"/>
                <a:gd name="connsiteY64" fmla="*/ 1647827 h 3295651"/>
                <a:gd name="connsiteX65" fmla="*/ 2339965 w 3295651"/>
                <a:gd name="connsiteY65" fmla="*/ 1157814 h 3295651"/>
                <a:gd name="connsiteX66" fmla="*/ 2360627 w 3295651"/>
                <a:gd name="connsiteY66" fmla="*/ 1101363 h 3295651"/>
                <a:gd name="connsiteX67" fmla="*/ 2197727 w 3295651"/>
                <a:gd name="connsiteY67" fmla="*/ 1045428 h 3295651"/>
                <a:gd name="connsiteX68" fmla="*/ 1764617 w 3295651"/>
                <a:gd name="connsiteY68" fmla="*/ 967436 h 3295651"/>
                <a:gd name="connsiteX69" fmla="*/ 1741675 w 3295651"/>
                <a:gd name="connsiteY69" fmla="*/ 966614 h 3295651"/>
                <a:gd name="connsiteX70" fmla="*/ 1741675 w 3295651"/>
                <a:gd name="connsiteY70" fmla="*/ 2338338 h 3295651"/>
                <a:gd name="connsiteX71" fmla="*/ 1764617 w 3295651"/>
                <a:gd name="connsiteY71" fmla="*/ 2337515 h 3295651"/>
                <a:gd name="connsiteX72" fmla="*/ 2197727 w 3295651"/>
                <a:gd name="connsiteY72" fmla="*/ 2259524 h 3295651"/>
                <a:gd name="connsiteX73" fmla="*/ 2652988 w 3295651"/>
                <a:gd name="connsiteY73" fmla="*/ 2707905 h 3295651"/>
                <a:gd name="connsiteX74" fmla="*/ 2642165 w 3295651"/>
                <a:gd name="connsiteY74" fmla="*/ 2695997 h 3295651"/>
                <a:gd name="connsiteX75" fmla="*/ 2464766 w 3295651"/>
                <a:gd name="connsiteY75" fmla="*/ 2433279 h 3295651"/>
                <a:gd name="connsiteX76" fmla="*/ 2435384 w 3295651"/>
                <a:gd name="connsiteY76" fmla="*/ 2372286 h 3295651"/>
                <a:gd name="connsiteX77" fmla="*/ 2317745 w 3295651"/>
                <a:gd name="connsiteY77" fmla="*/ 2416235 h 3295651"/>
                <a:gd name="connsiteX78" fmla="*/ 1796610 w 3295651"/>
                <a:gd name="connsiteY78" fmla="*/ 2521576 h 3295651"/>
                <a:gd name="connsiteX79" fmla="*/ 1741675 w 3295651"/>
                <a:gd name="connsiteY79" fmla="*/ 2523782 h 3295651"/>
                <a:gd name="connsiteX80" fmla="*/ 1741675 w 3295651"/>
                <a:gd name="connsiteY80" fmla="*/ 3108131 h 3295651"/>
                <a:gd name="connsiteX81" fmla="*/ 1769765 w 3295651"/>
                <a:gd name="connsiteY81" fmla="*/ 3106978 h 3295651"/>
                <a:gd name="connsiteX82" fmla="*/ 2523855 w 3295651"/>
                <a:gd name="connsiteY82" fmla="*/ 2821107 h 3295651"/>
                <a:gd name="connsiteX83" fmla="*/ 2652989 w 3295651"/>
                <a:gd name="connsiteY83" fmla="*/ 587748 h 3295651"/>
                <a:gd name="connsiteX84" fmla="*/ 2523855 w 3295651"/>
                <a:gd name="connsiteY84" fmla="*/ 474544 h 3295651"/>
                <a:gd name="connsiteX85" fmla="*/ 1769765 w 3295651"/>
                <a:gd name="connsiteY85" fmla="*/ 188673 h 3295651"/>
                <a:gd name="connsiteX86" fmla="*/ 1741675 w 3295651"/>
                <a:gd name="connsiteY86" fmla="*/ 187520 h 3295651"/>
                <a:gd name="connsiteX87" fmla="*/ 1741675 w 3295651"/>
                <a:gd name="connsiteY87" fmla="*/ 771870 h 3295651"/>
                <a:gd name="connsiteX88" fmla="*/ 1796610 w 3295651"/>
                <a:gd name="connsiteY88" fmla="*/ 774075 h 3295651"/>
                <a:gd name="connsiteX89" fmla="*/ 2317745 w 3295651"/>
                <a:gd name="connsiteY89" fmla="*/ 879416 h 3295651"/>
                <a:gd name="connsiteX90" fmla="*/ 2435385 w 3295651"/>
                <a:gd name="connsiteY90" fmla="*/ 923365 h 3295651"/>
                <a:gd name="connsiteX91" fmla="*/ 2464766 w 3295651"/>
                <a:gd name="connsiteY91" fmla="*/ 862375 h 3295651"/>
                <a:gd name="connsiteX92" fmla="*/ 2642165 w 3295651"/>
                <a:gd name="connsiteY92" fmla="*/ 599657 h 3295651"/>
                <a:gd name="connsiteX93" fmla="*/ 3068636 w 3295651"/>
                <a:gd name="connsiteY93" fmla="*/ 1995803 h 3295651"/>
                <a:gd name="connsiteX94" fmla="*/ 2934206 w 3295651"/>
                <a:gd name="connsiteY94" fmla="*/ 2101445 h 3295651"/>
                <a:gd name="connsiteX95" fmla="*/ 2638917 w 3295651"/>
                <a:gd name="connsiteY95" fmla="*/ 2281936 h 3295651"/>
                <a:gd name="connsiteX96" fmla="*/ 2607257 w 3295651"/>
                <a:gd name="connsiteY96" fmla="*/ 2296639 h 3295651"/>
                <a:gd name="connsiteX97" fmla="*/ 2629945 w 3295651"/>
                <a:gd name="connsiteY97" fmla="*/ 2343737 h 3295651"/>
                <a:gd name="connsiteX98" fmla="*/ 2703075 w 3295651"/>
                <a:gd name="connsiteY98" fmla="*/ 2464112 h 3295651"/>
                <a:gd name="connsiteX99" fmla="*/ 2780979 w 3295651"/>
                <a:gd name="connsiteY99" fmla="*/ 2568292 h 3295651"/>
                <a:gd name="connsiteX100" fmla="*/ 2841854 w 3295651"/>
                <a:gd name="connsiteY100" fmla="*/ 2495409 h 3295651"/>
                <a:gd name="connsiteX101" fmla="*/ 3046158 w 3295651"/>
                <a:gd name="connsiteY101" fmla="*/ 2083222 h 3295651"/>
                <a:gd name="connsiteX102" fmla="*/ 3068636 w 3295651"/>
                <a:gd name="connsiteY102" fmla="*/ 1299849 h 3295651"/>
                <a:gd name="connsiteX103" fmla="*/ 3046158 w 3295651"/>
                <a:gd name="connsiteY103" fmla="*/ 1212430 h 3295651"/>
                <a:gd name="connsiteX104" fmla="*/ 2841854 w 3295651"/>
                <a:gd name="connsiteY104" fmla="*/ 800243 h 3295651"/>
                <a:gd name="connsiteX105" fmla="*/ 2780980 w 3295651"/>
                <a:gd name="connsiteY105" fmla="*/ 727361 h 3295651"/>
                <a:gd name="connsiteX106" fmla="*/ 2703075 w 3295651"/>
                <a:gd name="connsiteY106" fmla="*/ 831542 h 3295651"/>
                <a:gd name="connsiteX107" fmla="*/ 2629945 w 3295651"/>
                <a:gd name="connsiteY107" fmla="*/ 951917 h 3295651"/>
                <a:gd name="connsiteX108" fmla="*/ 2607258 w 3295651"/>
                <a:gd name="connsiteY108" fmla="*/ 999013 h 3295651"/>
                <a:gd name="connsiteX109" fmla="*/ 2638917 w 3295651"/>
                <a:gd name="connsiteY109" fmla="*/ 1013716 h 3295651"/>
                <a:gd name="connsiteX110" fmla="*/ 2934206 w 3295651"/>
                <a:gd name="connsiteY110" fmla="*/ 1194206 h 3295651"/>
                <a:gd name="connsiteX111" fmla="*/ 3111984 w 3295651"/>
                <a:gd name="connsiteY111" fmla="*/ 1647826 h 3295651"/>
                <a:gd name="connsiteX112" fmla="*/ 3108967 w 3295651"/>
                <a:gd name="connsiteY112" fmla="*/ 1588083 h 3295651"/>
                <a:gd name="connsiteX113" fmla="*/ 3031205 w 3295651"/>
                <a:gd name="connsiteY113" fmla="*/ 1511702 h 3295651"/>
                <a:gd name="connsiteX114" fmla="*/ 2555656 w 3295651"/>
                <a:gd name="connsiteY114" fmla="*/ 1186893 h 3295651"/>
                <a:gd name="connsiteX115" fmla="*/ 2532914 w 3295651"/>
                <a:gd name="connsiteY115" fmla="*/ 1176677 h 3295651"/>
                <a:gd name="connsiteX116" fmla="*/ 2519372 w 3295651"/>
                <a:gd name="connsiteY116" fmla="*/ 1213676 h 3295651"/>
                <a:gd name="connsiteX117" fmla="*/ 2453735 w 3295651"/>
                <a:gd name="connsiteY117" fmla="*/ 1647827 h 3295651"/>
                <a:gd name="connsiteX118" fmla="*/ 2519372 w 3295651"/>
                <a:gd name="connsiteY118" fmla="*/ 2081978 h 3295651"/>
                <a:gd name="connsiteX119" fmla="*/ 2535836 w 3295651"/>
                <a:gd name="connsiteY119" fmla="*/ 2126962 h 3295651"/>
                <a:gd name="connsiteX120" fmla="*/ 2555656 w 3295651"/>
                <a:gd name="connsiteY120" fmla="*/ 2118059 h 3295651"/>
                <a:gd name="connsiteX121" fmla="*/ 3031205 w 3295651"/>
                <a:gd name="connsiteY121" fmla="*/ 1793249 h 3295651"/>
                <a:gd name="connsiteX122" fmla="*/ 3108473 w 3295651"/>
                <a:gd name="connsiteY122" fmla="*/ 1717354 h 3295651"/>
                <a:gd name="connsiteX123" fmla="*/ 3295651 w 3295651"/>
                <a:gd name="connsiteY123" fmla="*/ 1647826 h 3295651"/>
                <a:gd name="connsiteX124" fmla="*/ 2919368 w 3295651"/>
                <a:gd name="connsiteY124" fmla="*/ 2695996 h 3295651"/>
                <a:gd name="connsiteX125" fmla="*/ 2838724 w 3295651"/>
                <a:gd name="connsiteY125" fmla="*/ 2784726 h 3295651"/>
                <a:gd name="connsiteX126" fmla="*/ 2813013 w 3295651"/>
                <a:gd name="connsiteY126" fmla="*/ 2813016 h 3295651"/>
                <a:gd name="connsiteX127" fmla="*/ 2780766 w 3295651"/>
                <a:gd name="connsiteY127" fmla="*/ 2842324 h 3295651"/>
                <a:gd name="connsiteX128" fmla="*/ 2780765 w 3295651"/>
                <a:gd name="connsiteY128" fmla="*/ 2842324 h 3295651"/>
                <a:gd name="connsiteX129" fmla="*/ 2695995 w 3295651"/>
                <a:gd name="connsiteY129" fmla="*/ 2919368 h 3295651"/>
                <a:gd name="connsiteX130" fmla="*/ 1647826 w 3295651"/>
                <a:gd name="connsiteY130" fmla="*/ 3295651 h 3295651"/>
                <a:gd name="connsiteX131" fmla="*/ 599656 w 3295651"/>
                <a:gd name="connsiteY131" fmla="*/ 2919368 h 3295651"/>
                <a:gd name="connsiteX132" fmla="*/ 514885 w 3295651"/>
                <a:gd name="connsiteY132" fmla="*/ 2842323 h 3295651"/>
                <a:gd name="connsiteX133" fmla="*/ 514884 w 3295651"/>
                <a:gd name="connsiteY133" fmla="*/ 2842324 h 3295651"/>
                <a:gd name="connsiteX134" fmla="*/ 482637 w 3295651"/>
                <a:gd name="connsiteY134" fmla="*/ 2813016 h 3295651"/>
                <a:gd name="connsiteX135" fmla="*/ 394798 w 3295651"/>
                <a:gd name="connsiteY135" fmla="*/ 2716368 h 3295651"/>
                <a:gd name="connsiteX136" fmla="*/ 394799 w 3295651"/>
                <a:gd name="connsiteY136" fmla="*/ 2716367 h 3295651"/>
                <a:gd name="connsiteX137" fmla="*/ 376284 w 3295651"/>
                <a:gd name="connsiteY137" fmla="*/ 2695996 h 3295651"/>
                <a:gd name="connsiteX138" fmla="*/ 0 w 3295651"/>
                <a:gd name="connsiteY138" fmla="*/ 1647826 h 3295651"/>
                <a:gd name="connsiteX139" fmla="*/ 1647826 w 3295651"/>
                <a:gd name="connsiteY139" fmla="*/ 0 h 3295651"/>
                <a:gd name="connsiteX140" fmla="*/ 3295651 w 3295651"/>
                <a:gd name="connsiteY140" fmla="*/ 1647826 h 329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295651" h="3295651">
                  <a:moveTo>
                    <a:pt x="688598" y="967956"/>
                  </a:moveTo>
                  <a:lnTo>
                    <a:pt x="677731" y="945398"/>
                  </a:lnTo>
                  <a:cubicBezTo>
                    <a:pt x="655045" y="903637"/>
                    <a:pt x="630399" y="863095"/>
                    <a:pt x="603916" y="823895"/>
                  </a:cubicBezTo>
                  <a:lnTo>
                    <a:pt x="523671" y="716585"/>
                  </a:lnTo>
                  <a:lnTo>
                    <a:pt x="453797" y="800243"/>
                  </a:lnTo>
                  <a:cubicBezTo>
                    <a:pt x="365343" y="924628"/>
                    <a:pt x="295838" y="1063427"/>
                    <a:pt x="249493" y="1212430"/>
                  </a:cubicBezTo>
                  <a:lnTo>
                    <a:pt x="243899" y="1234188"/>
                  </a:lnTo>
                  <a:lnTo>
                    <a:pt x="294775" y="1194206"/>
                  </a:lnTo>
                  <a:cubicBezTo>
                    <a:pt x="388426" y="1126827"/>
                    <a:pt x="487088" y="1066422"/>
                    <a:pt x="590064" y="1013716"/>
                  </a:cubicBezTo>
                  <a:close/>
                  <a:moveTo>
                    <a:pt x="688599" y="2327695"/>
                  </a:moveTo>
                  <a:lnTo>
                    <a:pt x="590064" y="2281936"/>
                  </a:lnTo>
                  <a:cubicBezTo>
                    <a:pt x="487088" y="2229229"/>
                    <a:pt x="388426" y="2168824"/>
                    <a:pt x="294775" y="2101445"/>
                  </a:cubicBezTo>
                  <a:lnTo>
                    <a:pt x="243899" y="2061464"/>
                  </a:lnTo>
                  <a:lnTo>
                    <a:pt x="249493" y="2083222"/>
                  </a:lnTo>
                  <a:cubicBezTo>
                    <a:pt x="295838" y="2232225"/>
                    <a:pt x="365343" y="2371024"/>
                    <a:pt x="453797" y="2495409"/>
                  </a:cubicBezTo>
                  <a:lnTo>
                    <a:pt x="523672" y="2579067"/>
                  </a:lnTo>
                  <a:lnTo>
                    <a:pt x="603916" y="2471759"/>
                  </a:lnTo>
                  <a:cubicBezTo>
                    <a:pt x="630399" y="2432559"/>
                    <a:pt x="655045" y="2392017"/>
                    <a:pt x="677731" y="2350256"/>
                  </a:cubicBezTo>
                  <a:close/>
                  <a:moveTo>
                    <a:pt x="855593" y="1647827"/>
                  </a:moveTo>
                  <a:cubicBezTo>
                    <a:pt x="855593" y="1495225"/>
                    <a:pt x="832397" y="1348042"/>
                    <a:pt x="789340" y="1209609"/>
                  </a:cubicBezTo>
                  <a:lnTo>
                    <a:pt x="765819" y="1145344"/>
                  </a:lnTo>
                  <a:lnTo>
                    <a:pt x="673328" y="1186893"/>
                  </a:lnTo>
                  <a:cubicBezTo>
                    <a:pt x="501793" y="1273451"/>
                    <a:pt x="342152" y="1382936"/>
                    <a:pt x="197779" y="1511702"/>
                  </a:cubicBezTo>
                  <a:lnTo>
                    <a:pt x="190164" y="1519183"/>
                  </a:lnTo>
                  <a:lnTo>
                    <a:pt x="183668" y="1647826"/>
                  </a:lnTo>
                  <a:lnTo>
                    <a:pt x="190658" y="1786254"/>
                  </a:lnTo>
                  <a:lnTo>
                    <a:pt x="197779" y="1793249"/>
                  </a:lnTo>
                  <a:cubicBezTo>
                    <a:pt x="342152" y="1922016"/>
                    <a:pt x="501793" y="2031501"/>
                    <a:pt x="673328" y="2118059"/>
                  </a:cubicBezTo>
                  <a:lnTo>
                    <a:pt x="762897" y="2158295"/>
                  </a:lnTo>
                  <a:lnTo>
                    <a:pt x="789340" y="2086045"/>
                  </a:lnTo>
                  <a:cubicBezTo>
                    <a:pt x="832397" y="1947612"/>
                    <a:pt x="855593" y="1800428"/>
                    <a:pt x="855593" y="1647827"/>
                  </a:cubicBezTo>
                  <a:close/>
                  <a:moveTo>
                    <a:pt x="1553976" y="2526459"/>
                  </a:moveTo>
                  <a:lnTo>
                    <a:pt x="1432371" y="2521576"/>
                  </a:lnTo>
                  <a:cubicBezTo>
                    <a:pt x="1252092" y="2507042"/>
                    <a:pt x="1077596" y="2471114"/>
                    <a:pt x="911236" y="2416235"/>
                  </a:cubicBezTo>
                  <a:lnTo>
                    <a:pt x="850097" y="2393395"/>
                  </a:lnTo>
                  <a:lnTo>
                    <a:pt x="830884" y="2433279"/>
                  </a:lnTo>
                  <a:cubicBezTo>
                    <a:pt x="780149" y="2526673"/>
                    <a:pt x="720648" y="2614614"/>
                    <a:pt x="653484" y="2695997"/>
                  </a:cubicBezTo>
                  <a:lnTo>
                    <a:pt x="642663" y="2707904"/>
                  </a:lnTo>
                  <a:lnTo>
                    <a:pt x="771797" y="2821107"/>
                  </a:lnTo>
                  <a:cubicBezTo>
                    <a:pt x="985545" y="2980960"/>
                    <a:pt x="1244430" y="3083773"/>
                    <a:pt x="1525886" y="3106978"/>
                  </a:cubicBezTo>
                  <a:lnTo>
                    <a:pt x="1553976" y="3108131"/>
                  </a:lnTo>
                  <a:close/>
                  <a:moveTo>
                    <a:pt x="1553976" y="964224"/>
                  </a:moveTo>
                  <a:lnTo>
                    <a:pt x="1464365" y="967436"/>
                  </a:lnTo>
                  <a:cubicBezTo>
                    <a:pt x="1315520" y="978143"/>
                    <a:pt x="1170675" y="1004653"/>
                    <a:pt x="1031256" y="1045428"/>
                  </a:cubicBezTo>
                  <a:lnTo>
                    <a:pt x="927581" y="1081027"/>
                  </a:lnTo>
                  <a:lnTo>
                    <a:pt x="955685" y="1157814"/>
                  </a:lnTo>
                  <a:cubicBezTo>
                    <a:pt x="1003831" y="1312609"/>
                    <a:pt x="1029768" y="1477189"/>
                    <a:pt x="1029768" y="1647827"/>
                  </a:cubicBezTo>
                  <a:cubicBezTo>
                    <a:pt x="1029768" y="1818465"/>
                    <a:pt x="1003831" y="1983045"/>
                    <a:pt x="955685" y="2137840"/>
                  </a:cubicBezTo>
                  <a:lnTo>
                    <a:pt x="924557" y="2222886"/>
                  </a:lnTo>
                  <a:lnTo>
                    <a:pt x="1031256" y="2259524"/>
                  </a:lnTo>
                  <a:cubicBezTo>
                    <a:pt x="1170675" y="2300299"/>
                    <a:pt x="1315520" y="2326809"/>
                    <a:pt x="1464365" y="2337515"/>
                  </a:cubicBezTo>
                  <a:lnTo>
                    <a:pt x="1553976" y="2340728"/>
                  </a:lnTo>
                  <a:close/>
                  <a:moveTo>
                    <a:pt x="1553976" y="187520"/>
                  </a:moveTo>
                  <a:lnTo>
                    <a:pt x="1525886" y="188673"/>
                  </a:lnTo>
                  <a:cubicBezTo>
                    <a:pt x="1244430" y="211878"/>
                    <a:pt x="985545" y="314691"/>
                    <a:pt x="771797" y="474544"/>
                  </a:cubicBezTo>
                  <a:lnTo>
                    <a:pt x="642661" y="587748"/>
                  </a:lnTo>
                  <a:lnTo>
                    <a:pt x="653484" y="599657"/>
                  </a:lnTo>
                  <a:cubicBezTo>
                    <a:pt x="720648" y="681040"/>
                    <a:pt x="780149" y="768981"/>
                    <a:pt x="830884" y="862375"/>
                  </a:cubicBezTo>
                  <a:lnTo>
                    <a:pt x="850096" y="902257"/>
                  </a:lnTo>
                  <a:lnTo>
                    <a:pt x="911236" y="879416"/>
                  </a:lnTo>
                  <a:cubicBezTo>
                    <a:pt x="1077596" y="824537"/>
                    <a:pt x="1252092" y="788610"/>
                    <a:pt x="1432371" y="774075"/>
                  </a:cubicBezTo>
                  <a:lnTo>
                    <a:pt x="1553976" y="769193"/>
                  </a:lnTo>
                  <a:close/>
                  <a:moveTo>
                    <a:pt x="2363650" y="2202550"/>
                  </a:moveTo>
                  <a:lnTo>
                    <a:pt x="2339965" y="2137840"/>
                  </a:lnTo>
                  <a:cubicBezTo>
                    <a:pt x="2291819" y="1983045"/>
                    <a:pt x="2265883" y="1818465"/>
                    <a:pt x="2265883" y="1647827"/>
                  </a:cubicBezTo>
                  <a:cubicBezTo>
                    <a:pt x="2265883" y="1477189"/>
                    <a:pt x="2291819" y="1312609"/>
                    <a:pt x="2339965" y="1157814"/>
                  </a:cubicBezTo>
                  <a:lnTo>
                    <a:pt x="2360627" y="1101363"/>
                  </a:lnTo>
                  <a:lnTo>
                    <a:pt x="2197727" y="1045428"/>
                  </a:lnTo>
                  <a:cubicBezTo>
                    <a:pt x="2058307" y="1004653"/>
                    <a:pt x="1913463" y="978143"/>
                    <a:pt x="1764617" y="967436"/>
                  </a:cubicBezTo>
                  <a:lnTo>
                    <a:pt x="1741675" y="966614"/>
                  </a:lnTo>
                  <a:lnTo>
                    <a:pt x="1741675" y="2338338"/>
                  </a:lnTo>
                  <a:lnTo>
                    <a:pt x="1764617" y="2337515"/>
                  </a:lnTo>
                  <a:cubicBezTo>
                    <a:pt x="1913463" y="2326809"/>
                    <a:pt x="2058307" y="2300299"/>
                    <a:pt x="2197727" y="2259524"/>
                  </a:cubicBezTo>
                  <a:close/>
                  <a:moveTo>
                    <a:pt x="2652988" y="2707905"/>
                  </a:moveTo>
                  <a:lnTo>
                    <a:pt x="2642165" y="2695997"/>
                  </a:lnTo>
                  <a:cubicBezTo>
                    <a:pt x="2575002" y="2614614"/>
                    <a:pt x="2515501" y="2526673"/>
                    <a:pt x="2464766" y="2433279"/>
                  </a:cubicBezTo>
                  <a:lnTo>
                    <a:pt x="2435384" y="2372286"/>
                  </a:lnTo>
                  <a:lnTo>
                    <a:pt x="2317745" y="2416235"/>
                  </a:lnTo>
                  <a:cubicBezTo>
                    <a:pt x="2151385" y="2471114"/>
                    <a:pt x="1976889" y="2507042"/>
                    <a:pt x="1796610" y="2521576"/>
                  </a:cubicBezTo>
                  <a:lnTo>
                    <a:pt x="1741675" y="2523782"/>
                  </a:lnTo>
                  <a:lnTo>
                    <a:pt x="1741675" y="3108131"/>
                  </a:lnTo>
                  <a:lnTo>
                    <a:pt x="1769765" y="3106978"/>
                  </a:lnTo>
                  <a:cubicBezTo>
                    <a:pt x="2051221" y="3083773"/>
                    <a:pt x="2310106" y="2980960"/>
                    <a:pt x="2523855" y="2821107"/>
                  </a:cubicBezTo>
                  <a:close/>
                  <a:moveTo>
                    <a:pt x="2652989" y="587748"/>
                  </a:moveTo>
                  <a:lnTo>
                    <a:pt x="2523855" y="474544"/>
                  </a:lnTo>
                  <a:cubicBezTo>
                    <a:pt x="2310106" y="314691"/>
                    <a:pt x="2051221" y="211878"/>
                    <a:pt x="1769765" y="188673"/>
                  </a:cubicBezTo>
                  <a:lnTo>
                    <a:pt x="1741675" y="187520"/>
                  </a:lnTo>
                  <a:lnTo>
                    <a:pt x="1741675" y="771870"/>
                  </a:lnTo>
                  <a:lnTo>
                    <a:pt x="1796610" y="774075"/>
                  </a:lnTo>
                  <a:cubicBezTo>
                    <a:pt x="1976889" y="788610"/>
                    <a:pt x="2151385" y="824537"/>
                    <a:pt x="2317745" y="879416"/>
                  </a:cubicBezTo>
                  <a:lnTo>
                    <a:pt x="2435385" y="923365"/>
                  </a:lnTo>
                  <a:lnTo>
                    <a:pt x="2464766" y="862375"/>
                  </a:lnTo>
                  <a:cubicBezTo>
                    <a:pt x="2515501" y="768981"/>
                    <a:pt x="2575002" y="681040"/>
                    <a:pt x="2642165" y="599657"/>
                  </a:cubicBezTo>
                  <a:close/>
                  <a:moveTo>
                    <a:pt x="3068636" y="1995803"/>
                  </a:moveTo>
                  <a:lnTo>
                    <a:pt x="2934206" y="2101445"/>
                  </a:lnTo>
                  <a:cubicBezTo>
                    <a:pt x="2840555" y="2168824"/>
                    <a:pt x="2741893" y="2229229"/>
                    <a:pt x="2638917" y="2281936"/>
                  </a:cubicBezTo>
                  <a:lnTo>
                    <a:pt x="2607257" y="2296639"/>
                  </a:lnTo>
                  <a:lnTo>
                    <a:pt x="2629945" y="2343737"/>
                  </a:lnTo>
                  <a:cubicBezTo>
                    <a:pt x="2652421" y="2385111"/>
                    <a:pt x="2676838" y="2425276"/>
                    <a:pt x="2703075" y="2464112"/>
                  </a:cubicBezTo>
                  <a:lnTo>
                    <a:pt x="2780979" y="2568292"/>
                  </a:lnTo>
                  <a:lnTo>
                    <a:pt x="2841854" y="2495409"/>
                  </a:lnTo>
                  <a:cubicBezTo>
                    <a:pt x="2930308" y="2371024"/>
                    <a:pt x="2999813" y="2232225"/>
                    <a:pt x="3046158" y="2083222"/>
                  </a:cubicBezTo>
                  <a:close/>
                  <a:moveTo>
                    <a:pt x="3068636" y="1299849"/>
                  </a:moveTo>
                  <a:lnTo>
                    <a:pt x="3046158" y="1212430"/>
                  </a:lnTo>
                  <a:cubicBezTo>
                    <a:pt x="2999813" y="1063427"/>
                    <a:pt x="2930308" y="924628"/>
                    <a:pt x="2841854" y="800243"/>
                  </a:cubicBezTo>
                  <a:lnTo>
                    <a:pt x="2780980" y="727361"/>
                  </a:lnTo>
                  <a:lnTo>
                    <a:pt x="2703075" y="831542"/>
                  </a:lnTo>
                  <a:cubicBezTo>
                    <a:pt x="2676838" y="870377"/>
                    <a:pt x="2652421" y="910543"/>
                    <a:pt x="2629945" y="951917"/>
                  </a:cubicBezTo>
                  <a:lnTo>
                    <a:pt x="2607258" y="999013"/>
                  </a:lnTo>
                  <a:lnTo>
                    <a:pt x="2638917" y="1013716"/>
                  </a:lnTo>
                  <a:cubicBezTo>
                    <a:pt x="2741893" y="1066422"/>
                    <a:pt x="2840555" y="1126827"/>
                    <a:pt x="2934206" y="1194206"/>
                  </a:cubicBezTo>
                  <a:close/>
                  <a:moveTo>
                    <a:pt x="3111984" y="1647826"/>
                  </a:moveTo>
                  <a:lnTo>
                    <a:pt x="3108967" y="1588083"/>
                  </a:lnTo>
                  <a:lnTo>
                    <a:pt x="3031205" y="1511702"/>
                  </a:lnTo>
                  <a:cubicBezTo>
                    <a:pt x="2886832" y="1382936"/>
                    <a:pt x="2727191" y="1273451"/>
                    <a:pt x="2555656" y="1186893"/>
                  </a:cubicBezTo>
                  <a:lnTo>
                    <a:pt x="2532914" y="1176677"/>
                  </a:lnTo>
                  <a:lnTo>
                    <a:pt x="2519372" y="1213676"/>
                  </a:lnTo>
                  <a:cubicBezTo>
                    <a:pt x="2476715" y="1350824"/>
                    <a:pt x="2453735" y="1496642"/>
                    <a:pt x="2453735" y="1647827"/>
                  </a:cubicBezTo>
                  <a:cubicBezTo>
                    <a:pt x="2453735" y="1799012"/>
                    <a:pt x="2476715" y="1944830"/>
                    <a:pt x="2519372" y="2081978"/>
                  </a:cubicBezTo>
                  <a:lnTo>
                    <a:pt x="2535836" y="2126962"/>
                  </a:lnTo>
                  <a:lnTo>
                    <a:pt x="2555656" y="2118059"/>
                  </a:lnTo>
                  <a:cubicBezTo>
                    <a:pt x="2727191" y="2031501"/>
                    <a:pt x="2886832" y="1922016"/>
                    <a:pt x="3031205" y="1793249"/>
                  </a:cubicBezTo>
                  <a:lnTo>
                    <a:pt x="3108473" y="1717354"/>
                  </a:lnTo>
                  <a:close/>
                  <a:moveTo>
                    <a:pt x="3295651" y="1647826"/>
                  </a:moveTo>
                  <a:cubicBezTo>
                    <a:pt x="3295651" y="2045981"/>
                    <a:pt x="3154439" y="2411154"/>
                    <a:pt x="2919368" y="2695996"/>
                  </a:cubicBezTo>
                  <a:lnTo>
                    <a:pt x="2838724" y="2784726"/>
                  </a:lnTo>
                  <a:lnTo>
                    <a:pt x="2813013" y="2813016"/>
                  </a:lnTo>
                  <a:lnTo>
                    <a:pt x="2780766" y="2842324"/>
                  </a:lnTo>
                  <a:lnTo>
                    <a:pt x="2780765" y="2842324"/>
                  </a:lnTo>
                  <a:lnTo>
                    <a:pt x="2695995" y="2919368"/>
                  </a:lnTo>
                  <a:cubicBezTo>
                    <a:pt x="2411154" y="3154440"/>
                    <a:pt x="2045981" y="3295651"/>
                    <a:pt x="1647826" y="3295651"/>
                  </a:cubicBezTo>
                  <a:cubicBezTo>
                    <a:pt x="1249671" y="3295651"/>
                    <a:pt x="884497" y="3154440"/>
                    <a:pt x="599656" y="2919368"/>
                  </a:cubicBezTo>
                  <a:lnTo>
                    <a:pt x="514885" y="2842323"/>
                  </a:lnTo>
                  <a:lnTo>
                    <a:pt x="514884" y="2842324"/>
                  </a:lnTo>
                  <a:lnTo>
                    <a:pt x="482637" y="2813016"/>
                  </a:lnTo>
                  <a:lnTo>
                    <a:pt x="394798" y="2716368"/>
                  </a:lnTo>
                  <a:lnTo>
                    <a:pt x="394799" y="2716367"/>
                  </a:lnTo>
                  <a:lnTo>
                    <a:pt x="376284" y="2695996"/>
                  </a:lnTo>
                  <a:cubicBezTo>
                    <a:pt x="141212" y="2411154"/>
                    <a:pt x="0" y="2045981"/>
                    <a:pt x="0" y="1647826"/>
                  </a:cubicBezTo>
                  <a:cubicBezTo>
                    <a:pt x="0" y="737756"/>
                    <a:pt x="737757" y="0"/>
                    <a:pt x="1647826" y="0"/>
                  </a:cubicBezTo>
                  <a:cubicBezTo>
                    <a:pt x="2557895" y="0"/>
                    <a:pt x="3295651" y="737756"/>
                    <a:pt x="3295651" y="1647826"/>
                  </a:cubicBezTo>
                  <a:close/>
                </a:path>
              </a:pathLst>
            </a:custGeom>
            <a:solidFill>
              <a:schemeClr val="bg1"/>
            </a:solidFill>
            <a:ln w="1079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>
                <a:defRPr/>
              </a:pPr>
              <a:endParaRPr lang="en-US" sz="86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7688B24-CF01-4229-97C5-0811E131E3B4}"/>
              </a:ext>
            </a:extLst>
          </p:cNvPr>
          <p:cNvSpPr/>
          <p:nvPr/>
        </p:nvSpPr>
        <p:spPr bwMode="auto">
          <a:xfrm>
            <a:off x="5938322" y="3119536"/>
            <a:ext cx="980105" cy="2072388"/>
          </a:xfrm>
          <a:custGeom>
            <a:avLst/>
            <a:gdLst>
              <a:gd name="connsiteX0" fmla="*/ 1005235 w 1005235"/>
              <a:gd name="connsiteY0" fmla="*/ 0 h 2125526"/>
              <a:gd name="connsiteX1" fmla="*/ 0 w 1005235"/>
              <a:gd name="connsiteY1" fmla="*/ 0 h 2125526"/>
              <a:gd name="connsiteX2" fmla="*/ 0 w 1005235"/>
              <a:gd name="connsiteY2" fmla="*/ 2125526 h 212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5235" h="2125526">
                <a:moveTo>
                  <a:pt x="1005235" y="0"/>
                </a:moveTo>
                <a:lnTo>
                  <a:pt x="0" y="0"/>
                </a:lnTo>
                <a:lnTo>
                  <a:pt x="0" y="2125526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130E20AB-F2B8-461C-87E7-0A334E6A268E}"/>
              </a:ext>
            </a:extLst>
          </p:cNvPr>
          <p:cNvSpPr txBox="1"/>
          <p:nvPr/>
        </p:nvSpPr>
        <p:spPr>
          <a:xfrm>
            <a:off x="5655564" y="5152533"/>
            <a:ext cx="563706" cy="221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7458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Skype for Business</a:t>
            </a:r>
          </a:p>
        </p:txBody>
      </p:sp>
      <p:sp>
        <p:nvSpPr>
          <p:cNvPr id="596" name="Oval 595">
            <a:extLst>
              <a:ext uri="{FF2B5EF4-FFF2-40B4-BE49-F238E27FC236}">
                <a16:creationId xmlns:a16="http://schemas.microsoft.com/office/drawing/2014/main" id="{A2CD193A-1512-4343-B858-50C3E7319CEC}"/>
              </a:ext>
            </a:extLst>
          </p:cNvPr>
          <p:cNvSpPr/>
          <p:nvPr/>
        </p:nvSpPr>
        <p:spPr bwMode="auto">
          <a:xfrm>
            <a:off x="5734511" y="4692002"/>
            <a:ext cx="405807" cy="405807"/>
          </a:xfrm>
          <a:prstGeom prst="ellipse">
            <a:avLst/>
          </a:prstGeom>
          <a:solidFill>
            <a:schemeClr val="accent6"/>
          </a:solidFill>
          <a:ln w="9525" cap="flat">
            <a:noFill/>
            <a:prstDash val="sysDash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>
              <a:lnSpc>
                <a:spcPct val="90000"/>
              </a:lnSpc>
            </a:pPr>
            <a:endParaRPr lang="en-US" sz="1716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81F20D8-7CA2-41DA-B502-DB28BF1089BD}"/>
              </a:ext>
            </a:extLst>
          </p:cNvPr>
          <p:cNvGrpSpPr/>
          <p:nvPr/>
        </p:nvGrpSpPr>
        <p:grpSpPr>
          <a:xfrm>
            <a:off x="5655564" y="3978143"/>
            <a:ext cx="563706" cy="571329"/>
            <a:chOff x="5075277" y="4065890"/>
            <a:chExt cx="578161" cy="585979"/>
          </a:xfrm>
        </p:grpSpPr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6C53759B-7B18-4BF4-82D2-FDC0F19D447E}"/>
                </a:ext>
              </a:extLst>
            </p:cNvPr>
            <p:cNvSpPr txBox="1"/>
            <p:nvPr/>
          </p:nvSpPr>
          <p:spPr>
            <a:xfrm>
              <a:off x="5075277" y="4538228"/>
              <a:ext cx="578161" cy="113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Skype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0990B1D-7DA3-44B7-B0EE-DB3B23A72F10}"/>
                </a:ext>
              </a:extLst>
            </p:cNvPr>
            <p:cNvGrpSpPr/>
            <p:nvPr/>
          </p:nvGrpSpPr>
          <p:grpSpPr>
            <a:xfrm>
              <a:off x="5156251" y="4065890"/>
              <a:ext cx="416212" cy="416212"/>
              <a:chOff x="5156251" y="4065890"/>
              <a:chExt cx="416212" cy="416212"/>
            </a:xfrm>
          </p:grpSpPr>
          <p:sp>
            <p:nvSpPr>
              <p:cNvPr id="591" name="Oval 590">
                <a:extLst>
                  <a:ext uri="{FF2B5EF4-FFF2-40B4-BE49-F238E27FC236}">
                    <a16:creationId xmlns:a16="http://schemas.microsoft.com/office/drawing/2014/main" id="{E26360B2-21D1-46D8-B4C4-4C44A1779E73}"/>
                  </a:ext>
                </a:extLst>
              </p:cNvPr>
              <p:cNvSpPr/>
              <p:nvPr/>
            </p:nvSpPr>
            <p:spPr bwMode="auto">
              <a:xfrm>
                <a:off x="5156251" y="4065890"/>
                <a:ext cx="416212" cy="416212"/>
              </a:xfrm>
              <a:prstGeom prst="ellipse">
                <a:avLst/>
              </a:prstGeom>
              <a:solidFill>
                <a:schemeClr val="accent6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4196">
                  <a:lnSpc>
                    <a:spcPct val="90000"/>
                  </a:lnSpc>
                </a:pPr>
                <a:endParaRPr lang="en-US" sz="18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572" name="Picture 571">
                <a:extLst>
                  <a:ext uri="{FF2B5EF4-FFF2-40B4-BE49-F238E27FC236}">
                    <a16:creationId xmlns:a16="http://schemas.microsoft.com/office/drawing/2014/main" id="{2034009A-BE56-4B6F-9B7F-91E94C38C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52645" y="4160587"/>
                <a:ext cx="223424" cy="226819"/>
              </a:xfrm>
              <a:prstGeom prst="rect">
                <a:avLst/>
              </a:prstGeom>
              <a:ln>
                <a:noFill/>
              </a:ln>
            </p:spPr>
          </p:pic>
        </p:grpSp>
      </p:grpSp>
      <p:pic>
        <p:nvPicPr>
          <p:cNvPr id="568" name="Picture 567">
            <a:extLst>
              <a:ext uri="{FF2B5EF4-FFF2-40B4-BE49-F238E27FC236}">
                <a16:creationId xmlns:a16="http://schemas.microsoft.com/office/drawing/2014/main" id="{EA2178DD-6612-4CC0-8173-7E6EEC08E3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2325" y="4779815"/>
            <a:ext cx="230184" cy="2301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41418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/>
              <a:t>Building a Bot</a:t>
            </a:r>
            <a:endParaRPr lang="en-US" dirty="0"/>
          </a:p>
        </p:txBody>
      </p:sp>
      <p:sp>
        <p:nvSpPr>
          <p:cNvPr id="65" name="Title 20">
            <a:extLst>
              <a:ext uri="{FF2B5EF4-FFF2-40B4-BE49-F238E27FC236}">
                <a16:creationId xmlns:a16="http://schemas.microsoft.com/office/drawing/2014/main" id="{19849FFB-46DC-4FF6-9496-652F5C3C29E7}"/>
              </a:ext>
            </a:extLst>
          </p:cNvPr>
          <p:cNvSpPr txBox="1">
            <a:spLocks/>
          </p:cNvSpPr>
          <p:nvPr/>
        </p:nvSpPr>
        <p:spPr>
          <a:xfrm>
            <a:off x="388653" y="1608049"/>
            <a:ext cx="10867926" cy="148502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spcBef>
                <a:spcPts val="492"/>
              </a:spcBef>
            </a:pPr>
            <a:r>
              <a:rPr lang="en-US" sz="240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n-lt"/>
                <a:cs typeface="Lato Regular"/>
              </a:rPr>
              <a:t>Azure Bot Service</a:t>
            </a:r>
          </a:p>
          <a:p>
            <a:pPr algn="l">
              <a:spcBef>
                <a:spcPts val="492"/>
              </a:spcBef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  <a:cs typeface="Lato Regular"/>
            </a:endParaRPr>
          </a:p>
          <a:p>
            <a:pPr algn="l">
              <a:spcBef>
                <a:spcPts val="492"/>
              </a:spcBef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Lato Regular"/>
              </a:rPr>
              <a:t>SDKs exist for C#, JavaScript, and Typescript</a:t>
            </a:r>
          </a:p>
          <a:p>
            <a:pPr algn="l">
              <a:spcBef>
                <a:spcPts val="492"/>
              </a:spcBef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Lato Regular"/>
              </a:rPr>
              <a:t>SDKs for Java and Python are under development</a:t>
            </a:r>
            <a:endParaRPr lang="en-U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  <a:cs typeface="Lato Regula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121D3-C9C3-4B04-8952-AB9CA5E3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67" y="3660015"/>
            <a:ext cx="10154297" cy="20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324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?mso-contentType ?>
<SharedContentType xmlns="Microsoft.SharePoint.Taxonomy.ContentTypeSync" SourceId="e385fb40-52d4-4fae-9c5b-3e8ff8a5878e" ContentTypeId="0x0101000E4CB7077FEE4FF7AE86D4A500EEC780030016C849C62B10EB41ACA8C7EEDEF40BB2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50EB00E9798C2647B5B35AABE2979694" ma:contentTypeVersion="40" ma:contentTypeDescription="" ma:contentTypeScope="" ma:versionID="45e5582549de0730076686a8d5d73cfa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a3cda47c-b952-45f3-b0f9-608d81f0648b" targetNamespace="http://schemas.microsoft.com/office/2006/metadata/properties" ma:root="true" ma:fieldsID="3a8de5cb44cbc36fe7c2968454f6ec24" ns1:_="" ns2:_="" ns3:_="" ns4:_="">
    <xsd:import namespace="http://schemas.microsoft.com/sharepoint/v3"/>
    <xsd:import namespace="230e9df3-be65-4c73-a93b-d1236ebd677e"/>
    <xsd:import namespace="230E9DF3-BE65-4C73-A93B-D1236EBD677E"/>
    <xsd:import namespace="a3cda47c-b952-45f3-b0f9-608d81f0648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Description" minOccurs="0"/>
                <xsd:element ref="ns2:Owner" minOccurs="0"/>
                <xsd:element ref="ns3:PublishDate" minOccurs="0"/>
                <xsd:element ref="ns2:Expire_x0020_Review" minOccurs="0"/>
                <xsd:element ref="ns1:PublishingPageContent" minOccurs="0"/>
                <xsd:element ref="ns2:Thumbnail1" minOccurs="0"/>
                <xsd:element ref="ns1:AverageRating" minOccurs="0"/>
                <xsd:element ref="ns1:RatingCount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ParentID1" minOccurs="0"/>
                <xsd:element ref="ns2:FolderExtensions" minOccurs="0"/>
                <xsd:element ref="ns2:GenericText2" minOccurs="0"/>
                <xsd:element ref="ns2:GenericHTML1" minOccurs="0"/>
                <xsd:element ref="ns2:od9986d31974458fb3007746ec0bce5f" minOccurs="0"/>
                <xsd:element ref="ns2:k21a64daf20d4502b2796a1c6b8ce6c8" minOccurs="0"/>
                <xsd:element ref="ns2:ef109fd36bcf4bcd9dd945731030600b" minOccurs="0"/>
                <xsd:element ref="ns2:hd9637eefc984b85b6097c6374e15725" minOccurs="0"/>
                <xsd:element ref="ns2:ga0c0bf70a6644469c61b3efa7025301" minOccurs="0"/>
                <xsd:element ref="ns2:i1b478372f814787abd313030b81fcb2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2:eb54ac91059940029a3cc8a4ff5af673" minOccurs="0"/>
                <xsd:element ref="ns2:_dlc_DocIdUrl" minOccurs="0"/>
                <xsd:element ref="ns2:_dlc_DocIdPersistId" minOccurs="0"/>
                <xsd:element ref="ns1:ReportOwner" minOccurs="0"/>
                <xsd:element ref="ns2:bf80e81150e248c48aa8cffdf0021a1f" minOccurs="0"/>
                <xsd:element ref="ns4:MediaServiceMetadata" minOccurs="0"/>
                <xsd:element ref="ns4:MediaServiceFastMetadata" minOccurs="0"/>
                <xsd:element ref="ns2:Coowner" minOccurs="0"/>
                <xsd:element ref="ns4:MediaServiceAutoTags" minOccurs="0"/>
                <xsd:element ref="ns4:MediaServiceOCR" minOccurs="0"/>
                <xsd:element ref="ns1:_dlc_Exempt" minOccurs="0"/>
                <xsd:element ref="ns1:_dlc_ExpireDateSaved" minOccurs="0"/>
                <xsd:element ref="ns1:_dlc_ExpireDate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  <xsd:element name="PublishingPageContent" ma:index="10" nillable="true" ma:displayName="Page Content" ma:description="Page Content is a site column created by the Publishing feature. It is used on the Article Page Content Type as the content of the page." ma:internalName="PublishingPageContent" ma:readOnly="false">
      <xsd:simpleType>
        <xsd:restriction base="dms:Unknown"/>
      </xsd:simpleType>
    </xsd:element>
    <xsd:element name="AverageRating" ma:index="14" nillable="true" ma:displayName="Rating (0-5)" ma:decimals="2" ma:description="Average value of all the ratings that have been submitted" ma:internalName="AverageRating" ma:readOnly="false">
      <xsd:simpleType>
        <xsd:restriction base="dms:Number"/>
      </xsd:simpleType>
    </xsd:element>
    <xsd:element name="RatingCount" ma:index="15" nillable="true" ma:displayName="Number of Ratings" ma:decimals="0" ma:description="Number of ratings submitted" ma:internalName="RatingCount" ma:readOnly="false">
      <xsd:simpleType>
        <xsd:restriction base="dms:Number"/>
      </xsd:simpleType>
    </xsd:element>
    <xsd:element name="PublishingExpirationDate" ma:index="18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 ma:readOnly="false">
      <xsd:simpleType>
        <xsd:restriction base="dms:Unknown"/>
      </xsd:simpleType>
    </xsd:element>
    <xsd:element name="ReportOwner" ma:index="70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Exempt" ma:index="78" nillable="true" ma:displayName="Exempt from Policy" ma:hidden="true" ma:internalName="_dlc_Exempt" ma:readOnly="true">
      <xsd:simpleType>
        <xsd:restriction base="dms:Unknown"/>
      </xsd:simpleType>
    </xsd:element>
    <xsd:element name="_dlc_ExpireDateSaved" ma:index="79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80" nillable="true" ma:displayName="Expiration Date" ma:description="" ma:hidden="true" ma:indexed="true" ma:internalName="_dlc_ExpireDate" ma:readOnly="true">
      <xsd:simpleType>
        <xsd:restriction base="dms:DateTime"/>
      </xsd:simpleType>
    </xsd:element>
    <xsd:element name="_ip_UnifiedCompliancePolicyProperties" ma:index="8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8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3" nillable="true" ma:displayName="DocumentDescription" ma:description="Alternate description for documents that can be used for display." ma:internalName="DocumentDescription" ma:readOnly="false">
      <xsd:simpleType>
        <xsd:restriction base="dms:Note">
          <xsd:maxLength value="255"/>
        </xsd:restriction>
      </xsd:simpleType>
    </xsd:element>
    <xsd:element name="Owner" ma:index="4" nillable="true" ma:displayName="Owner" ma:indexed="true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pire_x0020_Review" ma:index="6" nillable="true" ma:displayName="Expiration" ma:format="DateOnly" ma:internalName="Expire_x0020_Review" ma:readOnly="false">
      <xsd:simpleType>
        <xsd:restriction base="dms:DateTime"/>
      </xsd:simpleType>
    </xsd:element>
    <xsd:element name="Thumbnail1" ma:index="11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20" nillable="true" ma:displayName="Content 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21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ParentID1" ma:index="36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  <xsd:element name="FolderExtensions" ma:index="37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GenericText2" ma:index="38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GenericHTML1" ma:index="39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od9986d31974458fb3007746ec0bce5f" ma:index="40" nillable="true" ma:taxonomy="true" ma:internalName="od9986d31974458fb3007746ec0bce5f" ma:taxonomyFieldName="Languages" ma:displayName="SMSG Languages" ma:readOnly="false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41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43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hd9637eefc984b85b6097c6374e15725" ma:index="44" nillable="true" ma:taxonomy="true" ma:internalName="hd9637eefc984b85b6097c6374e15725" ma:taxonomyFieldName="ItemType" ma:displayName="SMSG Item Type" ma:readOnly="fals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ga0c0bf70a6644469c61b3efa7025301" ma:index="45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8f18964d-8fab-4884-b4ab-3c4f77d230bb}" ma:internalName="TaxCatchAll" ma:showField="CatchAllData" ma:web="cf7d353d-542f-43c4-88f2-3cc2d8a92ae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8f18964d-8fab-4884-b4ab-3c4f77d230bb}" ma:internalName="TaxCatchAllLabel" ma:readOnly="true" ma:showField="CatchAllDataLabel" ma:web="cf7d353d-542f-43c4-88f2-3cc2d8a92ae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Maximum Reach" ma:default="5;#internal users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EnterpriseDomainTags" ma:readOnly="false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eb54ac91059940029a3cc8a4ff5af673" ma:index="67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_dlc_DocIdUrl" ma:index="68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69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bf80e81150e248c48aa8cffdf0021a1f" ma:index="71" nillable="true" ma:taxonomy="true" ma:internalName="bf80e81150e248c48aa8cffdf0021a1f" ma:taxonomyFieldName="Products" ma:displayName="SMSG Products &amp; Technologies" ma:readOnly="false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Coowner" ma:index="74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5" nillable="true" ma:displayName="PublishDate" ma:description="Used in Blog Posts, this date is used to specify the Blog Article Date." ma:format="DateOnly" ma:internalName="PublishDate" ma:readOnly="false">
      <xsd:simpleType>
        <xsd:restriction base="dms:DateTime"/>
      </xsd:simpleType>
    </xsd:element>
    <xsd:element name="ApplyWorkflowRules" ma:index="19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da47c-b952-45f3-b0f9-608d81f064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7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7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75" nillable="true" ma:displayName="MediaServiceAutoTags" ma:internalName="MediaServiceAutoTags" ma:readOnly="true">
      <xsd:simpleType>
        <xsd:restriction base="dms:Text"/>
      </xsd:simpleType>
    </xsd:element>
    <xsd:element name="MediaServiceOCR" ma:index="7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8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8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8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84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 xsi:nil="true"/>
    <od9986d31974458fb3007746ec0bce5f xmlns="230e9df3-be65-4c73-a93b-d1236ebd677e">
      <Terms xmlns="http://schemas.microsoft.com/office/infopath/2007/PartnerControls"/>
    </od9986d31974458fb3007746ec0bce5f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presentations</TermName>
          <TermId xmlns="http://schemas.microsoft.com/office/infopath/2007/PartnerControls">18e9ae94-e321-4eea-82d2-ad5b2f470f3c</TermId>
        </TermInfo>
      </Terms>
    </hd9637eefc984b85b6097c6374e15725>
    <k20e0dfa74bf4e44818db03027b0ccd8 xmlns="230e9df3-be65-4c73-a93b-d1236ebd677e">
      <Terms xmlns="http://schemas.microsoft.com/office/infopath/2007/PartnerControls"/>
    </k20e0dfa74bf4e44818db03027b0ccd8>
    <Owner xmlns="230e9df3-be65-4c73-a93b-d1236ebd677e">
      <UserInfo>
        <DisplayName>Justin Oppelaar</DisplayName>
        <AccountId>14627</AccountId>
        <AccountType/>
      </UserInfo>
    </Owner>
    <PublishDate xmlns="230E9DF3-BE65-4C73-A93B-D1236EBD677E">2018-03-20T07:00:00+00:00</PublishDate>
    <GenericHTML1 xmlns="230e9df3-be65-4c73-a93b-d1236ebd677e" xsi:nil="true"/>
    <k21a64daf20d4502b2796a1c6b8ce6c8 xmlns="230e9df3-be65-4c73-a93b-d1236ebd677e">
      <Terms xmlns="http://schemas.microsoft.com/office/infopath/2007/PartnerControls"/>
    </k21a64daf20d4502b2796a1c6b8ce6c8>
    <Expire_x0020_Review xmlns="230e9df3-be65-4c73-a93b-d1236ebd677e" xsi:nil="true"/>
    <l3c3ea61849e4288a8acc49bb5388e8c xmlns="230e9df3-be65-4c73-a93b-d1236ebd677e">
      <Terms xmlns="http://schemas.microsoft.com/office/infopath/2007/PartnerControls"/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Blog_x0020_Name xmlns="230e9df3-be65-4c73-a93b-d1236ebd677e" xsi:nil="true"/>
    <FolderExtensions xmlns="230e9df3-be65-4c73-a93b-d1236ebd677e" xsi:nil="true"/>
    <eb54ac91059940029a3cc8a4ff5af673 xmlns="230e9df3-be65-4c73-a93b-d1236ebd677e">
      <Terms xmlns="http://schemas.microsoft.com/office/infopath/2007/PartnerControls"/>
    </eb54ac91059940029a3cc8a4ff5af673>
    <PublishingPageContent xmlns="http://schemas.microsoft.com/sharepoint/v3" xsi:nil="true"/>
    <ContentID xmlns="230e9df3-be65-4c73-a93b-d1236ebd677e" xsi:nil="true"/>
    <Coowner xmlns="230e9df3-be65-4c73-a93b-d1236ebd677e">
      <UserInfo>
        <DisplayName>i:0#.f|membership|v-joalso@microsoft.com</DisplayName>
        <AccountId>46</AccountId>
        <AccountType/>
      </UserInfo>
      <UserInfo>
        <DisplayName>i:0#.f|membership|samcho@microsoft.com</DisplayName>
        <AccountId>82</AccountId>
        <AccountType/>
      </UserInfo>
      <UserInfo>
        <DisplayName>i:0#.f|membership|v-sasaff@microsoft.com</DisplayName>
        <AccountId>60</AccountId>
        <AccountType/>
      </UserInfo>
    </Coowner>
    <ef109fd36bcf4bcd9dd945731030600b xmlns="230e9df3-be65-4c73-a93b-d1236ebd677e">
      <Terms xmlns="http://schemas.microsoft.com/office/infopath/2007/PartnerControls"/>
    </ef109fd36bcf4bcd9dd945731030600b>
    <ApplyWorkflowRules xmlns="230E9DF3-BE65-4C73-A93B-D1236EBD677E">Yes</ApplyWorkflowRules>
    <ec5b2ad5c27b45fb8a00a1f27c7ce1ae xmlns="230e9df3-be65-4c73-a93b-d1236ebd677e">
      <Terms xmlns="http://schemas.microsoft.com/office/infopath/2007/PartnerControls"/>
    </ec5b2ad5c27b45fb8a00a1f27c7ce1ae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Cognitive Services</TermName>
          <TermId xmlns="http://schemas.microsoft.com/office/infopath/2007/PartnerControls">d4822b8f-2d1c-4a11-826f-7fd59398add0</TermId>
        </TermInfo>
      </Terms>
    </bf80e81150e248c48aa8cffdf0021a1f>
    <RatingCount xmlns="http://schemas.microsoft.com/sharepoint/v3" xsi:nil="true"/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 xsi:nil="true"/>
      <Description xsi:nil="true"/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machine learning</TermName>
          <TermId xmlns="http://schemas.microsoft.com/office/infopath/2007/PartnerControls">912b89bd-3197-4d37-838b-dea3c299099a</TermId>
        </TermInfo>
      </Terms>
    </i0d941ee1e744ffea7aeee9924c91cbb>
    <RoutingRuleDescription xmlns="http://schemas.microsoft.com/sharepoint/v3" xsi:nil="true"/>
    <PublishingExpirationDate xmlns="http://schemas.microsoft.com/sharepoint/v3" xsi:nil="true"/>
    <ga0c0bf70a6644469c61b3efa7025301 xmlns="230e9df3-be65-4c73-a93b-d1236ebd677e">
      <Terms xmlns="http://schemas.microsoft.com/office/infopath/2007/PartnerControls"/>
    </ga0c0bf70a6644469c61b3efa7025301>
    <AverageRating xmlns="http://schemas.microsoft.com/sharepoint/v3" xsi:nil="true"/>
    <i1b478372f814787abd313030b81fcb2 xmlns="230e9df3-be65-4c73-a93b-d1236ebd677e">
      <Terms xmlns="http://schemas.microsoft.com/office/infopath/2007/PartnerControls"/>
    </i1b478372f814787abd313030b81fcb2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Cognitive Services</TermName>
          <TermId xmlns="http://schemas.microsoft.com/office/infopath/2007/PartnerControls">c8f23e1a-bb25-4c5c-90fa-bef719796b30</TermId>
        </TermInfo>
        <TermInfo xmlns="http://schemas.microsoft.com/office/infopath/2007/PartnerControls">
          <TermName xmlns="http://schemas.microsoft.com/office/infopath/2007/PartnerControls">Deep Learning</TermName>
          <TermId xmlns="http://schemas.microsoft.com/office/infopath/2007/PartnerControls">02be91e4-530a-485b-a9b5-0370a3cd2ab1</TermId>
        </TermInfo>
        <TermInfo xmlns="http://schemas.microsoft.com/office/infopath/2007/PartnerControls">
          <TermName xmlns="http://schemas.microsoft.com/office/infopath/2007/PartnerControls">artificial neural networks</TermName>
          <TermId xmlns="http://schemas.microsoft.com/office/infopath/2007/PartnerControls">3c500d92-4690-4bad-aebe-572cfbcdbf7b</TermId>
        </TermInfo>
        <TermInfo xmlns="http://schemas.microsoft.com/office/infopath/2007/PartnerControls">
          <TermName xmlns="http://schemas.microsoft.com/office/infopath/2007/PartnerControls">Microsoft AI</TermName>
          <TermId xmlns="http://schemas.microsoft.com/office/infopath/2007/PartnerControls">cb4d3430-a930-426e-b7fa-8ba1a0cc0d4d</TermId>
        </TermInfo>
        <TermInfo xmlns="http://schemas.microsoft.com/office/infopath/2007/PartnerControls">
          <TermName xmlns="http://schemas.microsoft.com/office/infopath/2007/PartnerControls">data ＆ ai</TermName>
          <TermId xmlns="http://schemas.microsoft.com/office/infopath/2007/PartnerControls">5442ab1f-79c2-4462-93de-23b6e6f629dc</TermId>
        </TermInfo>
        <TermInfo xmlns="http://schemas.microsoft.com/office/infopath/2007/PartnerControls">
          <TermName xmlns="http://schemas.microsoft.com/office/infopath/2007/PartnerControls">Bot Framework</TermName>
          <TermId xmlns="http://schemas.microsoft.com/office/infopath/2007/PartnerControls">11111111-1111-1111-1111-111111111111</TermId>
        </TermInfo>
      </Terms>
    </TaxKeywordTaxHTField>
    <ReportOwner xmlns="http://schemas.microsoft.com/sharepoint/v3">
      <UserInfo>
        <DisplayName/>
        <AccountId xsi:nil="true"/>
        <AccountType/>
      </UserInfo>
    </ReportOwner>
    <b4224c12c78d42ea9b214de0badf8358 xmlns="230e9df3-be65-4c73-a93b-d1236ebd677e">
      <Terms xmlns="http://schemas.microsoft.com/office/infopath/2007/PartnerControls"/>
    </b4224c12c78d42ea9b214de0badf8358>
    <TaxCatchAll xmlns="230e9df3-be65-4c73-a93b-d1236ebd677e">
      <Value>2922</Value>
      <Value>14</Value>
      <Value>2920</Value>
      <Value>2919</Value>
      <Value>2921</Value>
      <Value>2898</Value>
      <Value>829</Value>
      <Value>2927</Value>
      <Value>2909</Value>
      <Value>171</Value>
      <Value>2924</Value>
    </TaxCatchAll>
    <ParentID1 xmlns="230e9df3-be65-4c73-a93b-d1236ebd677e">G04KC-2-9992</ParentID1>
    <mb88723863e1404388ba3733387d48df xmlns="230e9df3-be65-4c73-a93b-d1236ebd677e">
      <Terms xmlns="http://schemas.microsoft.com/office/infopath/2007/PartnerControls"/>
    </mb88723863e1404388ba3733387d48df>
    <GenericText2 xmlns="230e9df3-be65-4c73-a93b-d1236ebd677e" xsi:nil="true"/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audience intelligence</TermName>
          <TermId xmlns="http://schemas.microsoft.com/office/infopath/2007/PartnerControls">feb1b58c-1bd3-498a-ac41-008b33f185d5</TermId>
        </TermInfo>
      </Terms>
    </m6c7b4717b6346e6a075a59dd47eac69>
    <_dlc_DocId xmlns="230e9df3-be65-4c73-a93b-d1236ebd677e">G04KC-1585526978-10100</_dlc_DocId>
    <_dlc_DocIdUrl xmlns="230e9df3-be65-4c73-a93b-d1236ebd677e">
      <Url>https://microsoft.sharepoint.com/sites/Infopedia_G04KC/_layouts/15/DocIdRedir.aspx?ID=G04KC-1585526978-10100</Url>
      <Description>G04KC-1585526978-10100</Description>
    </_dlc_DocIdUrl>
    <_ip_UnifiedCompliancePolicyUIAction xmlns="http://schemas.microsoft.com/sharepoint/v3" xsi:nil="true"/>
    <MediaServiceKeyPoints xmlns="a3cda47c-b952-45f3-b0f9-608d81f0648b" xsi:nil="true"/>
    <_ip_UnifiedCompliancePolicyProperties xmlns="http://schemas.microsoft.com/sharepoint/v3" xsi:nil="true"/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?mso-contentType ?>
<p:Policy xmlns:p="office.server.policy" id="" local="true">
  <p:Name>SMSG KM Open Document</p:Name>
  <p:Description/>
  <p:Statement/>
  <p:PolicyItems>
    <p:PolicyItem featureId="Microsoft.Office.RecordsManagement.PolicyFeatures.Expiration" staticId="0x0101000E4CB7077FEE4FF7AE86D4A500EEC780030016C849C62B10EB41ACA8C7EEDEF40BB20050EB00E9798C2647B5B35AABE2979694|-661092312" UniqueId="62b56938-9183-4142-82b6-76f6a1ad0af2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0</number>
                  <property>Expire_x0020_Review</property>
                  <propertyId>4efb7b69-53dd-4711-a372-96a7c80c7a38</propertyId>
                  <period>days</period>
                </formula>
                <action type="action" id="Microsoft.Office.RecordsManagement.PolicyFeatures.Expiration.Action.MoveToRecycleBin"/>
              </data>
            </stages>
          </Schedule>
        </Schedules>
      </p:CustomData>
    </p:PolicyItem>
  </p:PolicyItems>
</p:Policy>
</file>

<file path=customXml/itemProps1.xml><?xml version="1.0" encoding="utf-8"?>
<ds:datastoreItem xmlns:ds="http://schemas.openxmlformats.org/officeDocument/2006/customXml" ds:itemID="{9D382496-ACCD-480B-967B-00A9A0CD9CC3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7B492A06-4CB9-443B-A191-36CF216587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a3cda47c-b952-45f3-b0f9-608d81f064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204604-2409-4FB7-9AD5-C13CDBAC38E3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660202FC-2B0C-468B-96CD-374912E2889F}">
  <ds:schemaRefs>
    <ds:schemaRef ds:uri="http://schemas.microsoft.com/office/2006/documentManagement/types"/>
    <ds:schemaRef ds:uri="http://www.w3.org/XML/1998/namespace"/>
    <ds:schemaRef ds:uri="230e9df3-be65-4c73-a93b-d1236ebd677e"/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openxmlformats.org/package/2006/metadata/core-properties"/>
    <ds:schemaRef ds:uri="a3cda47c-b952-45f3-b0f9-608d81f0648b"/>
    <ds:schemaRef ds:uri="http://schemas.microsoft.com/sharepoint/v3"/>
    <ds:schemaRef ds:uri="http://schemas.microsoft.com/office/2006/metadata/properties"/>
    <ds:schemaRef ds:uri="http://purl.org/dc/terms/"/>
  </ds:schemaRefs>
</ds:datastoreItem>
</file>

<file path=customXml/itemProps5.xml><?xml version="1.0" encoding="utf-8"?>
<ds:datastoreItem xmlns:ds="http://schemas.openxmlformats.org/officeDocument/2006/customXml" ds:itemID="{968C5A33-999E-4950-90BD-6155728BE847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3D69A768-6D97-43E3-AC26-48AC943A26CA}">
  <ds:schemaRefs>
    <ds:schemaRef ds:uri="office.server.policy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5551</TotalTime>
  <Words>1853</Words>
  <Application>Microsoft Office PowerPoint</Application>
  <PresentationFormat>Custom</PresentationFormat>
  <Paragraphs>448</Paragraphs>
  <Slides>33</Slides>
  <Notes>33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Bots Overview </vt:lpstr>
      <vt:lpstr>Explosive growth (Nov 2018)</vt:lpstr>
      <vt:lpstr>Why a bot? </vt:lpstr>
      <vt:lpstr>Kinds of bots 1,000+ companies engaging us </vt:lpstr>
      <vt:lpstr>What is a bot? </vt:lpstr>
      <vt:lpstr>What is the Bot Framework? </vt:lpstr>
      <vt:lpstr>What is the Bot Framework?</vt:lpstr>
      <vt:lpstr>What is the Bot Framework? </vt:lpstr>
      <vt:lpstr>Building a Bot</vt:lpstr>
      <vt:lpstr>PowerPoint Presentation</vt:lpstr>
      <vt:lpstr>Key Links for Bots</vt:lpstr>
      <vt:lpstr>Highlights</vt:lpstr>
      <vt:lpstr>New docs!</vt:lpstr>
      <vt:lpstr>Demo</vt:lpstr>
      <vt:lpstr>New channels</vt:lpstr>
      <vt:lpstr>New channels</vt:lpstr>
      <vt:lpstr>Bot discovery</vt:lpstr>
      <vt:lpstr>Bot discovery</vt:lpstr>
      <vt:lpstr>Adaptive cards</vt:lpstr>
      <vt:lpstr>Payments</vt:lpstr>
      <vt:lpstr>Speech</vt:lpstr>
      <vt:lpstr>LUIS</vt:lpstr>
      <vt:lpstr>Bot analytics</vt:lpstr>
      <vt:lpstr>Bot Framework Emulator</vt:lpstr>
      <vt:lpstr>Bots State Management</vt:lpstr>
      <vt:lpstr>Bots State Management</vt:lpstr>
      <vt:lpstr>Bots State Management</vt:lpstr>
      <vt:lpstr>V3 SDK issues</vt:lpstr>
      <vt:lpstr>V4 SDK goals</vt:lpstr>
      <vt:lpstr>Call to action</vt:lpstr>
      <vt:lpstr>LearnAI - Designing and Architecting Intelligent Agents   http://aka.ms/LearnAI-daaia</vt:lpstr>
      <vt:lpstr>  https://github.com/Azure/LearnAI-Airlift 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Bot Service Technical Deck</dc:title>
  <dc:creator>Chris Mullins</dc:creator>
  <cp:keywords>Bot Framework; artificial neural networks; Deep Learning; Cognitive Services; Microsoft AI; data ＆ ai</cp:keywords>
  <cp:lastModifiedBy>Rodrigo Souza</cp:lastModifiedBy>
  <cp:revision>111</cp:revision>
  <dcterms:modified xsi:type="dcterms:W3CDTF">2019-02-04T17:12:30Z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0x0101000E4CB7077FEE4FF7AE86D4A500EEC780030016C849C62B10EB41ACA8C7EEDEF40BB20050EB00E9798C2647B5B35AABE2979694</vt:lpwstr>
  </property>
  <property fmtid="{D5CDD505-2E9C-101B-9397-08002B2CF9AE}" pid="3" name="_dlc_policyId">
    <vt:lpwstr>0x0101000E4CB7077FEE4FF7AE86D4A500EEC780030016C849C62B10EB41ACA8C7EEDEF40BB20050EB00E9798C2647B5B35AABE2979694|-661092312</vt:lpwstr>
  </property>
  <property fmtid="{D5CDD505-2E9C-101B-9397-08002B2CF9AE}" pid="4" name="ItemRetentionFormula">
    <vt:lpwstr>&lt;formula id="Microsoft.Office.RecordsManagement.PolicyFeatures.Expiration.Formula.BuiltIn"&gt;&lt;number&gt;0&lt;/number&gt;&lt;property&gt;Expire_x005f_x0020_Review&lt;/property&gt;&lt;propertyId&gt;4efb7b69-53dd-4711-a372-96a7c80c7a38&lt;/propertyId&gt;&lt;period&gt;days&lt;/period&gt;&lt;/formula&gt;</vt:lpwstr>
  </property>
  <property fmtid="{D5CDD505-2E9C-101B-9397-08002B2CF9AE}" pid="5" name="_dlc_DocIdItemGuid">
    <vt:lpwstr>d15d6f61-442b-4b27-a4bc-ae8784a300b7</vt:lpwstr>
  </property>
  <property fmtid="{D5CDD505-2E9C-101B-9397-08002B2CF9AE}" pid="6" name="TaxKeyword">
    <vt:lpwstr>2922;#Cognitive Services|c8f23e1a-bb25-4c5c-90fa-bef719796b30;#2921;#Deep Learning|02be91e4-530a-485b-a9b5-0370a3cd2ab1;#2920;#artificial neural networks|3c500d92-4690-4bad-aebe-572cfbcdbf7b;#2898;#Microsoft AI|cb4d3430-a930-426e-b7fa-8ba1a0cc0d4d;#2927;#</vt:lpwstr>
  </property>
  <property fmtid="{D5CDD505-2E9C-101B-9397-08002B2CF9AE}" pid="7" name="Region">
    <vt:lpwstr/>
  </property>
  <property fmtid="{D5CDD505-2E9C-101B-9397-08002B2CF9AE}" pid="8" name="Confidentiality">
    <vt:lpwstr>14;#customer ready|8986c41d-21c5-4f8f-8a12-ea4625b46858</vt:lpwstr>
  </property>
  <property fmtid="{D5CDD505-2E9C-101B-9397-08002B2CF9AE}" pid="9" name="ItemType">
    <vt:lpwstr>171;#customer presentations|18e9ae94-e321-4eea-82d2-ad5b2f470f3c</vt:lpwstr>
  </property>
  <property fmtid="{D5CDD505-2E9C-101B-9397-08002B2CF9AE}" pid="10" name="Industries">
    <vt:lpwstr/>
  </property>
  <property fmtid="{D5CDD505-2E9C-101B-9397-08002B2CF9AE}" pid="11" name="Roles">
    <vt:lpwstr/>
  </property>
  <property fmtid="{D5CDD505-2E9C-101B-9397-08002B2CF9AE}" pid="12" name="Competitors">
    <vt:lpwstr/>
  </property>
  <property fmtid="{D5CDD505-2E9C-101B-9397-08002B2CF9AE}" pid="13" name="ExperienceContentType">
    <vt:lpwstr/>
  </property>
  <property fmtid="{D5CDD505-2E9C-101B-9397-08002B2CF9AE}" pid="14" name="SMSGDomain">
    <vt:lpwstr/>
  </property>
  <property fmtid="{D5CDD505-2E9C-101B-9397-08002B2CF9AE}" pid="15" name="BusinessArchitecture">
    <vt:lpwstr>829;#machine learning|912b89bd-3197-4d37-838b-dea3c299099a</vt:lpwstr>
  </property>
  <property fmtid="{D5CDD505-2E9C-101B-9397-08002B2CF9AE}" pid="16" name="Products">
    <vt:lpwstr>2909;#Microsoft Cognitive Services|d4822b8f-2d1c-4a11-826f-7fd59398add0</vt:lpwstr>
  </property>
  <property fmtid="{D5CDD505-2E9C-101B-9397-08002B2CF9AE}" pid="17" name="EnterpriseDomainTags">
    <vt:lpwstr/>
  </property>
  <property fmtid="{D5CDD505-2E9C-101B-9397-08002B2CF9AE}" pid="18" name="ActivitiesAndPrograms">
    <vt:lpwstr/>
  </property>
  <property fmtid="{D5CDD505-2E9C-101B-9397-08002B2CF9AE}" pid="19" name="Partners">
    <vt:lpwstr/>
  </property>
  <property fmtid="{D5CDD505-2E9C-101B-9397-08002B2CF9AE}" pid="20" name="Segments">
    <vt:lpwstr/>
  </property>
  <property fmtid="{D5CDD505-2E9C-101B-9397-08002B2CF9AE}" pid="21" name="Topics">
    <vt:lpwstr>2919;#audience intelligence|feb1b58c-1bd3-498a-ac41-008b33f185d5</vt:lpwstr>
  </property>
  <property fmtid="{D5CDD505-2E9C-101B-9397-08002B2CF9AE}" pid="22" name="Groups">
    <vt:lpwstr/>
  </property>
  <property fmtid="{D5CDD505-2E9C-101B-9397-08002B2CF9AE}" pid="23" name="Languages">
    <vt:lpwstr/>
  </property>
  <property fmtid="{D5CDD505-2E9C-101B-9397-08002B2CF9AE}" pid="24" name="TechnicalLevel">
    <vt:lpwstr/>
  </property>
  <property fmtid="{D5CDD505-2E9C-101B-9397-08002B2CF9AE}" pid="25" name="Audiences">
    <vt:lpwstr/>
  </property>
  <property fmtid="{D5CDD505-2E9C-101B-9397-08002B2CF9AE}" pid="26" name="of67e5d4b76f4a9db8769983fda9cec0">
    <vt:lpwstr/>
  </property>
  <property fmtid="{D5CDD505-2E9C-101B-9397-08002B2CF9AE}" pid="27" name="NewsType">
    <vt:lpwstr/>
  </property>
  <property fmtid="{D5CDD505-2E9C-101B-9397-08002B2CF9AE}" pid="28" name="MSProducts">
    <vt:lpwstr/>
  </property>
  <property fmtid="{D5CDD505-2E9C-101B-9397-08002B2CF9AE}" pid="29" name="SMSGTags">
    <vt:lpwstr/>
  </property>
  <property fmtid="{D5CDD505-2E9C-101B-9397-08002B2CF9AE}" pid="30" name="MSPhysicalGeography">
    <vt:lpwstr/>
  </property>
  <property fmtid="{D5CDD505-2E9C-101B-9397-08002B2CF9AE}" pid="31" name="j3562c58ee414e028925bc902cfc01a1">
    <vt:lpwstr/>
  </property>
  <property fmtid="{D5CDD505-2E9C-101B-9397-08002B2CF9AE}" pid="32" name="l6f004f21209409da86a713c0f24627d">
    <vt:lpwstr/>
  </property>
  <property fmtid="{D5CDD505-2E9C-101B-9397-08002B2CF9AE}" pid="33" name="la4444b61d19467597d63190b69ac227">
    <vt:lpwstr/>
  </property>
  <property fmtid="{D5CDD505-2E9C-101B-9397-08002B2CF9AE}" pid="34" name="MSProductsTaxHTField0">
    <vt:lpwstr/>
  </property>
  <property fmtid="{D5CDD505-2E9C-101B-9397-08002B2CF9AE}" pid="35" name="e8080b0481964c759b2c36ae49591b31">
    <vt:lpwstr/>
  </property>
  <property fmtid="{D5CDD505-2E9C-101B-9397-08002B2CF9AE}" pid="36" name="ldac8aee9d1f469e8cd8c3f8d6a615f2">
    <vt:lpwstr/>
  </property>
  <property fmtid="{D5CDD505-2E9C-101B-9397-08002B2CF9AE}" pid="37" name="EmployeeRole">
    <vt:lpwstr/>
  </property>
  <property fmtid="{D5CDD505-2E9C-101B-9397-08002B2CF9AE}" pid="38" name="NewsTopic">
    <vt:lpwstr/>
  </property>
  <property fmtid="{D5CDD505-2E9C-101B-9397-08002B2CF9AE}" pid="39" name="NewsSource">
    <vt:lpwstr/>
  </property>
  <property fmtid="{D5CDD505-2E9C-101B-9397-08002B2CF9AE}" pid="40" name="_docset_NoMedatataSyncRequired">
    <vt:lpwstr>False</vt:lpwstr>
  </property>
  <property fmtid="{D5CDD505-2E9C-101B-9397-08002B2CF9AE}" pid="41" name="LastSharedByUser">
    <vt:lpwstr>ernestop@microsoft.com</vt:lpwstr>
  </property>
  <property fmtid="{D5CDD505-2E9C-101B-9397-08002B2CF9AE}" pid="42" name="LastSharedByTime">
    <vt:filetime>2017-11-22T20:40:11Z</vt:filetime>
  </property>
  <property fmtid="{D5CDD505-2E9C-101B-9397-08002B2CF9AE}" pid="43" name="SharedWithUsers">
    <vt:lpwstr>15745;#Ernie Perez</vt:lpwstr>
  </property>
  <property fmtid="{D5CDD505-2E9C-101B-9397-08002B2CF9AE}" pid="44" name="MSIP_Label_f42aa342-8706-4288-bd11-ebb85995028c_Enabled">
    <vt:lpwstr>True</vt:lpwstr>
  </property>
  <property fmtid="{D5CDD505-2E9C-101B-9397-08002B2CF9AE}" pid="45" name="MSIP_Label_f42aa342-8706-4288-bd11-ebb85995028c_SiteId">
    <vt:lpwstr>72f988bf-86f1-41af-91ab-2d7cd011db47</vt:lpwstr>
  </property>
  <property fmtid="{D5CDD505-2E9C-101B-9397-08002B2CF9AE}" pid="46" name="MSIP_Label_f42aa342-8706-4288-bd11-ebb85995028c_Owner">
    <vt:lpwstr>davidcsa@microsoft.com</vt:lpwstr>
  </property>
  <property fmtid="{D5CDD505-2E9C-101B-9397-08002B2CF9AE}" pid="47" name="MSIP_Label_f42aa342-8706-4288-bd11-ebb85995028c_SetDate">
    <vt:lpwstr>2018-03-17T00:13:45.0552130Z</vt:lpwstr>
  </property>
  <property fmtid="{D5CDD505-2E9C-101B-9397-08002B2CF9AE}" pid="48" name="MSIP_Label_f42aa342-8706-4288-bd11-ebb85995028c_Name">
    <vt:lpwstr>General</vt:lpwstr>
  </property>
  <property fmtid="{D5CDD505-2E9C-101B-9397-08002B2CF9AE}" pid="49" name="MSIP_Label_f42aa342-8706-4288-bd11-ebb85995028c_Application">
    <vt:lpwstr>Microsoft Azure Information Protection</vt:lpwstr>
  </property>
  <property fmtid="{D5CDD505-2E9C-101B-9397-08002B2CF9AE}" pid="50" name="MSIP_Label_f42aa342-8706-4288-bd11-ebb85995028c_Extended_MSFT_Method">
    <vt:lpwstr>Automatic</vt:lpwstr>
  </property>
  <property fmtid="{D5CDD505-2E9C-101B-9397-08002B2CF9AE}" pid="51" name="Sensitivity">
    <vt:lpwstr>General</vt:lpwstr>
  </property>
  <property fmtid="{D5CDD505-2E9C-101B-9397-08002B2CF9AE}" pid="52" name="Update Expiration Date For Docset2">
    <vt:lpwstr>https://microsoft.sharepoint.com/sites/Infopedia_G04KC/_layouts/15/wrkstat.aspx?List=a3cda47c-b952-45f3-b0f9-608d81f0648b&amp;WorkflowInstanceName=555f2af1-1b6d-487a-9e29-bf54866de791, Update Expiration for Docset in KCDOCs2</vt:lpwstr>
  </property>
</Properties>
</file>